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42.jpg" ContentType="image/jpeg"/>
  <Override PartName="/ppt/media/image4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7" r:id="rId4"/>
    <p:sldId id="272" r:id="rId5"/>
    <p:sldId id="258" r:id="rId6"/>
    <p:sldId id="259" r:id="rId7"/>
    <p:sldId id="260" r:id="rId8"/>
    <p:sldId id="261" r:id="rId9"/>
    <p:sldId id="262" r:id="rId10"/>
    <p:sldId id="263" r:id="rId11"/>
    <p:sldId id="275" r:id="rId12"/>
    <p:sldId id="281" r:id="rId13"/>
    <p:sldId id="278" r:id="rId14"/>
    <p:sldId id="265" r:id="rId15"/>
    <p:sldId id="282" r:id="rId16"/>
    <p:sldId id="283" r:id="rId17"/>
    <p:sldId id="285" r:id="rId18"/>
    <p:sldId id="264" r:id="rId19"/>
    <p:sldId id="284" r:id="rId20"/>
    <p:sldId id="286" r:id="rId21"/>
    <p:sldId id="289" r:id="rId22"/>
    <p:sldId id="287" r:id="rId23"/>
    <p:sldId id="290" r:id="rId24"/>
    <p:sldId id="288" r:id="rId25"/>
    <p:sldId id="277" r:id="rId26"/>
    <p:sldId id="276" r:id="rId27"/>
    <p:sldId id="271" r:id="rId28"/>
    <p:sldId id="279" r:id="rId29"/>
    <p:sldId id="267" r:id="rId30"/>
    <p:sldId id="291" r:id="rId31"/>
    <p:sldId id="292" r:id="rId32"/>
    <p:sldId id="269" r:id="rId33"/>
    <p:sldId id="270" r:id="rId34"/>
  </p:sldIdLst>
  <p:sldSz cx="20104100" cy="11309350"/>
  <p:notesSz cx="20104100" cy="113093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46" autoAdjust="0"/>
    <p:restoredTop sz="94660"/>
  </p:normalViewPr>
  <p:slideViewPr>
    <p:cSldViewPr>
      <p:cViewPr varScale="1">
        <p:scale>
          <a:sx n="81" d="100"/>
          <a:sy n="81" d="100"/>
        </p:scale>
        <p:origin x="252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3515"/>
              </a:lnSpc>
            </a:pPr>
            <a:r>
              <a:rPr spc="5" dirty="0"/>
              <a:t>Johan Oelen | Modul</a:t>
            </a:r>
            <a:r>
              <a:rPr spc="-55" dirty="0"/>
              <a:t> </a:t>
            </a:r>
            <a:r>
              <a:rPr spc="5" dirty="0"/>
              <a:t>114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0175">
              <a:lnSpc>
                <a:spcPts val="1735"/>
              </a:lnSpc>
            </a:pPr>
            <a:fld id="{81D60167-4931-47E6-BA6A-407CBD079E47}" type="slidenum">
              <a:rPr spc="15" dirty="0"/>
              <a:t>‹Nr.›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7E84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3515"/>
              </a:lnSpc>
            </a:pPr>
            <a:r>
              <a:rPr spc="5" dirty="0"/>
              <a:t>Johan Oelen | Modul</a:t>
            </a:r>
            <a:r>
              <a:rPr spc="-55" dirty="0"/>
              <a:t> </a:t>
            </a:r>
            <a:r>
              <a:rPr spc="5" dirty="0"/>
              <a:t>114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0175">
              <a:lnSpc>
                <a:spcPts val="1735"/>
              </a:lnSpc>
            </a:pPr>
            <a:fld id="{81D60167-4931-47E6-BA6A-407CBD079E47}" type="slidenum">
              <a:rPr spc="15" dirty="0"/>
              <a:t>‹Nr.›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3515"/>
              </a:lnSpc>
            </a:pPr>
            <a:r>
              <a:rPr spc="5" dirty="0"/>
              <a:t>Johan Oelen | Modul</a:t>
            </a:r>
            <a:r>
              <a:rPr spc="-55" dirty="0"/>
              <a:t> </a:t>
            </a:r>
            <a:r>
              <a:rPr spc="5" dirty="0"/>
              <a:t>114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0175">
              <a:lnSpc>
                <a:spcPts val="1735"/>
              </a:lnSpc>
            </a:pPr>
            <a:fld id="{81D60167-4931-47E6-BA6A-407CBD079E47}" type="slidenum">
              <a:rPr spc="15" dirty="0"/>
              <a:t>‹Nr.›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18074" y="9936867"/>
            <a:ext cx="2451722" cy="815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639177" y="10669716"/>
            <a:ext cx="33020" cy="81280"/>
          </a:xfrm>
          <a:custGeom>
            <a:avLst/>
            <a:gdLst/>
            <a:ahLst/>
            <a:cxnLst/>
            <a:rect l="l" t="t" r="r" b="b"/>
            <a:pathLst>
              <a:path w="33019" h="81279">
                <a:moveTo>
                  <a:pt x="32774" y="0"/>
                </a:moveTo>
                <a:lnTo>
                  <a:pt x="0" y="0"/>
                </a:lnTo>
                <a:lnTo>
                  <a:pt x="0" y="80710"/>
                </a:lnTo>
                <a:lnTo>
                  <a:pt x="32774" y="80710"/>
                </a:lnTo>
                <a:lnTo>
                  <a:pt x="3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09575" y="1065599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507" y="0"/>
                </a:lnTo>
              </a:path>
            </a:pathLst>
          </a:custGeom>
          <a:ln w="274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695739" y="10669716"/>
            <a:ext cx="85090" cy="83185"/>
          </a:xfrm>
          <a:custGeom>
            <a:avLst/>
            <a:gdLst/>
            <a:ahLst/>
            <a:cxnLst/>
            <a:rect l="l" t="t" r="r" b="b"/>
            <a:pathLst>
              <a:path w="85089" h="83184">
                <a:moveTo>
                  <a:pt x="40703" y="0"/>
                </a:moveTo>
                <a:lnTo>
                  <a:pt x="24085" y="3295"/>
                </a:lnTo>
                <a:lnTo>
                  <a:pt x="11233" y="12241"/>
                </a:lnTo>
                <a:lnTo>
                  <a:pt x="2940" y="25423"/>
                </a:lnTo>
                <a:lnTo>
                  <a:pt x="0" y="41431"/>
                </a:lnTo>
                <a:lnTo>
                  <a:pt x="3278" y="59027"/>
                </a:lnTo>
                <a:lnTo>
                  <a:pt x="12356" y="72033"/>
                </a:lnTo>
                <a:lnTo>
                  <a:pt x="26091" y="80096"/>
                </a:lnTo>
                <a:lnTo>
                  <a:pt x="43346" y="82862"/>
                </a:lnTo>
                <a:lnTo>
                  <a:pt x="56082" y="81332"/>
                </a:lnTo>
                <a:lnTo>
                  <a:pt x="67531" y="76674"/>
                </a:lnTo>
                <a:lnTo>
                  <a:pt x="76798" y="68788"/>
                </a:lnTo>
                <a:lnTo>
                  <a:pt x="79724" y="63491"/>
                </a:lnTo>
                <a:lnTo>
                  <a:pt x="33831" y="63491"/>
                </a:lnTo>
                <a:lnTo>
                  <a:pt x="28545" y="57035"/>
                </a:lnTo>
                <a:lnTo>
                  <a:pt x="28015" y="47888"/>
                </a:lnTo>
                <a:lnTo>
                  <a:pt x="84577" y="47888"/>
                </a:lnTo>
                <a:lnTo>
                  <a:pt x="82633" y="32284"/>
                </a:lnTo>
                <a:lnTo>
                  <a:pt x="28015" y="32284"/>
                </a:lnTo>
                <a:lnTo>
                  <a:pt x="29602" y="23674"/>
                </a:lnTo>
                <a:lnTo>
                  <a:pt x="34361" y="19370"/>
                </a:lnTo>
                <a:lnTo>
                  <a:pt x="77778" y="19370"/>
                </a:lnTo>
                <a:lnTo>
                  <a:pt x="74137" y="12442"/>
                </a:lnTo>
                <a:lnTo>
                  <a:pt x="60493" y="3169"/>
                </a:lnTo>
                <a:lnTo>
                  <a:pt x="40703" y="0"/>
                </a:lnTo>
                <a:close/>
              </a:path>
              <a:path w="85089" h="83184">
                <a:moveTo>
                  <a:pt x="82993" y="57573"/>
                </a:moveTo>
                <a:lnTo>
                  <a:pt x="55505" y="57573"/>
                </a:lnTo>
                <a:lnTo>
                  <a:pt x="52862" y="61339"/>
                </a:lnTo>
                <a:lnTo>
                  <a:pt x="47575" y="63491"/>
                </a:lnTo>
                <a:lnTo>
                  <a:pt x="79724" y="63491"/>
                </a:lnTo>
                <a:lnTo>
                  <a:pt x="82993" y="57573"/>
                </a:lnTo>
                <a:close/>
              </a:path>
              <a:path w="85089" h="83184">
                <a:moveTo>
                  <a:pt x="77778" y="19370"/>
                </a:moveTo>
                <a:lnTo>
                  <a:pt x="50748" y="19370"/>
                </a:lnTo>
                <a:lnTo>
                  <a:pt x="56033" y="25289"/>
                </a:lnTo>
                <a:lnTo>
                  <a:pt x="56033" y="32284"/>
                </a:lnTo>
                <a:lnTo>
                  <a:pt x="82633" y="32284"/>
                </a:lnTo>
                <a:lnTo>
                  <a:pt x="82033" y="27466"/>
                </a:lnTo>
                <a:lnTo>
                  <a:pt x="77778" y="1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789305" y="10669716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4">
                <a:moveTo>
                  <a:pt x="42287" y="0"/>
                </a:moveTo>
                <a:lnTo>
                  <a:pt x="25868" y="2993"/>
                </a:lnTo>
                <a:lnTo>
                  <a:pt x="12422" y="11433"/>
                </a:lnTo>
                <a:lnTo>
                  <a:pt x="3336" y="24515"/>
                </a:lnTo>
                <a:lnTo>
                  <a:pt x="0" y="41431"/>
                </a:lnTo>
                <a:lnTo>
                  <a:pt x="3336" y="58346"/>
                </a:lnTo>
                <a:lnTo>
                  <a:pt x="12422" y="71428"/>
                </a:lnTo>
                <a:lnTo>
                  <a:pt x="25868" y="79869"/>
                </a:lnTo>
                <a:lnTo>
                  <a:pt x="42287" y="82862"/>
                </a:lnTo>
                <a:lnTo>
                  <a:pt x="56817" y="80600"/>
                </a:lnTo>
                <a:lnTo>
                  <a:pt x="68917" y="74051"/>
                </a:lnTo>
                <a:lnTo>
                  <a:pt x="77746" y="63567"/>
                </a:lnTo>
                <a:lnTo>
                  <a:pt x="78674" y="60801"/>
                </a:lnTo>
                <a:lnTo>
                  <a:pt x="31188" y="60801"/>
                </a:lnTo>
                <a:lnTo>
                  <a:pt x="29602" y="51116"/>
                </a:lnTo>
                <a:lnTo>
                  <a:pt x="29602" y="31745"/>
                </a:lnTo>
                <a:lnTo>
                  <a:pt x="31188" y="21522"/>
                </a:lnTo>
                <a:lnTo>
                  <a:pt x="78524" y="21522"/>
                </a:lnTo>
                <a:lnTo>
                  <a:pt x="77449" y="17705"/>
                </a:lnTo>
                <a:lnTo>
                  <a:pt x="68784" y="7801"/>
                </a:lnTo>
                <a:lnTo>
                  <a:pt x="56651" y="1933"/>
                </a:lnTo>
                <a:lnTo>
                  <a:pt x="42287" y="0"/>
                </a:lnTo>
                <a:close/>
              </a:path>
              <a:path w="82550" h="83184">
                <a:moveTo>
                  <a:pt x="82462" y="49502"/>
                </a:moveTo>
                <a:lnTo>
                  <a:pt x="53918" y="49502"/>
                </a:lnTo>
                <a:lnTo>
                  <a:pt x="53389" y="55421"/>
                </a:lnTo>
                <a:lnTo>
                  <a:pt x="49160" y="60801"/>
                </a:lnTo>
                <a:lnTo>
                  <a:pt x="78674" y="60801"/>
                </a:lnTo>
                <a:lnTo>
                  <a:pt x="82462" y="49502"/>
                </a:lnTo>
                <a:close/>
              </a:path>
              <a:path w="82550" h="83184">
                <a:moveTo>
                  <a:pt x="78524" y="21522"/>
                </a:moveTo>
                <a:lnTo>
                  <a:pt x="45990" y="21522"/>
                </a:lnTo>
                <a:lnTo>
                  <a:pt x="48103" y="22598"/>
                </a:lnTo>
                <a:lnTo>
                  <a:pt x="50217" y="24212"/>
                </a:lnTo>
                <a:lnTo>
                  <a:pt x="51803" y="25827"/>
                </a:lnTo>
                <a:lnTo>
                  <a:pt x="52860" y="28517"/>
                </a:lnTo>
                <a:lnTo>
                  <a:pt x="53389" y="31745"/>
                </a:lnTo>
                <a:lnTo>
                  <a:pt x="81405" y="31745"/>
                </a:lnTo>
                <a:lnTo>
                  <a:pt x="78524" y="21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883926" y="10642275"/>
            <a:ext cx="80645" cy="108585"/>
          </a:xfrm>
          <a:custGeom>
            <a:avLst/>
            <a:gdLst/>
            <a:ahLst/>
            <a:cxnLst/>
            <a:rect l="l" t="t" r="r" b="b"/>
            <a:pathLst>
              <a:path w="80644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53806"/>
                </a:lnTo>
                <a:lnTo>
                  <a:pt x="36474" y="51116"/>
                </a:lnTo>
                <a:lnTo>
                  <a:pt x="79841" y="51116"/>
                </a:lnTo>
                <a:lnTo>
                  <a:pt x="78153" y="42196"/>
                </a:lnTo>
                <a:lnTo>
                  <a:pt x="74924" y="37664"/>
                </a:lnTo>
                <a:lnTo>
                  <a:pt x="29602" y="37664"/>
                </a:lnTo>
                <a:lnTo>
                  <a:pt x="29602" y="0"/>
                </a:lnTo>
                <a:close/>
              </a:path>
              <a:path w="80644" h="108584">
                <a:moveTo>
                  <a:pt x="79841" y="51116"/>
                </a:moveTo>
                <a:lnTo>
                  <a:pt x="49691" y="51116"/>
                </a:lnTo>
                <a:lnTo>
                  <a:pt x="50748" y="57573"/>
                </a:lnTo>
                <a:lnTo>
                  <a:pt x="50748" y="108151"/>
                </a:lnTo>
                <a:lnTo>
                  <a:pt x="80350" y="108151"/>
                </a:lnTo>
                <a:lnTo>
                  <a:pt x="80350" y="53806"/>
                </a:lnTo>
                <a:lnTo>
                  <a:pt x="79841" y="51116"/>
                </a:lnTo>
                <a:close/>
              </a:path>
              <a:path w="80644" h="108584">
                <a:moveTo>
                  <a:pt x="53918" y="27441"/>
                </a:moveTo>
                <a:lnTo>
                  <a:pt x="45511" y="28206"/>
                </a:lnTo>
                <a:lnTo>
                  <a:pt x="38986" y="30333"/>
                </a:lnTo>
                <a:lnTo>
                  <a:pt x="33848" y="33570"/>
                </a:lnTo>
                <a:lnTo>
                  <a:pt x="29602" y="37664"/>
                </a:lnTo>
                <a:lnTo>
                  <a:pt x="74924" y="37664"/>
                </a:lnTo>
                <a:lnTo>
                  <a:pt x="72288" y="33965"/>
                </a:lnTo>
                <a:lnTo>
                  <a:pt x="63847" y="29064"/>
                </a:lnTo>
                <a:lnTo>
                  <a:pt x="53918" y="2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2980665" y="10669716"/>
            <a:ext cx="80645" cy="81280"/>
          </a:xfrm>
          <a:custGeom>
            <a:avLst/>
            <a:gdLst/>
            <a:ahLst/>
            <a:cxnLst/>
            <a:rect l="l" t="t" r="r" b="b"/>
            <a:pathLst>
              <a:path w="80644" h="81279">
                <a:moveTo>
                  <a:pt x="28543" y="2152"/>
                </a:moveTo>
                <a:lnTo>
                  <a:pt x="0" y="2152"/>
                </a:lnTo>
                <a:lnTo>
                  <a:pt x="0" y="80710"/>
                </a:lnTo>
                <a:lnTo>
                  <a:pt x="29602" y="80710"/>
                </a:lnTo>
                <a:lnTo>
                  <a:pt x="29602" y="26365"/>
                </a:lnTo>
                <a:lnTo>
                  <a:pt x="35945" y="23674"/>
                </a:lnTo>
                <a:lnTo>
                  <a:pt x="79839" y="23674"/>
                </a:lnTo>
                <a:lnTo>
                  <a:pt x="78151" y="14754"/>
                </a:lnTo>
                <a:lnTo>
                  <a:pt x="76072" y="11837"/>
                </a:lnTo>
                <a:lnTo>
                  <a:pt x="28543" y="11837"/>
                </a:lnTo>
                <a:lnTo>
                  <a:pt x="28543" y="2152"/>
                </a:lnTo>
                <a:close/>
              </a:path>
              <a:path w="80644" h="81279">
                <a:moveTo>
                  <a:pt x="79839" y="23674"/>
                </a:moveTo>
                <a:lnTo>
                  <a:pt x="49689" y="23674"/>
                </a:lnTo>
                <a:lnTo>
                  <a:pt x="50746" y="30131"/>
                </a:lnTo>
                <a:lnTo>
                  <a:pt x="50746" y="80710"/>
                </a:lnTo>
                <a:lnTo>
                  <a:pt x="80348" y="80710"/>
                </a:lnTo>
                <a:lnTo>
                  <a:pt x="80348" y="26365"/>
                </a:lnTo>
                <a:lnTo>
                  <a:pt x="79839" y="23674"/>
                </a:lnTo>
                <a:close/>
              </a:path>
              <a:path w="80644" h="81279">
                <a:moveTo>
                  <a:pt x="53918" y="0"/>
                </a:moveTo>
                <a:lnTo>
                  <a:pt x="45864" y="714"/>
                </a:lnTo>
                <a:lnTo>
                  <a:pt x="39050" y="2892"/>
                </a:lnTo>
                <a:lnTo>
                  <a:pt x="33326" y="6582"/>
                </a:lnTo>
                <a:lnTo>
                  <a:pt x="28543" y="11837"/>
                </a:lnTo>
                <a:lnTo>
                  <a:pt x="76072" y="11837"/>
                </a:lnTo>
                <a:lnTo>
                  <a:pt x="72286" y="6524"/>
                </a:lnTo>
                <a:lnTo>
                  <a:pt x="63845" y="1622"/>
                </a:lnTo>
                <a:lnTo>
                  <a:pt x="539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077929" y="10642275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4" h="21590">
                <a:moveTo>
                  <a:pt x="29602" y="0"/>
                </a:moveTo>
                <a:lnTo>
                  <a:pt x="0" y="0"/>
                </a:lnTo>
                <a:lnTo>
                  <a:pt x="0" y="20984"/>
                </a:lnTo>
                <a:lnTo>
                  <a:pt x="29602" y="20984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077929" y="10671869"/>
            <a:ext cx="29845" cy="78740"/>
          </a:xfrm>
          <a:custGeom>
            <a:avLst/>
            <a:gdLst/>
            <a:ahLst/>
            <a:cxnLst/>
            <a:rect l="l" t="t" r="r" b="b"/>
            <a:pathLst>
              <a:path w="29844" h="78740">
                <a:moveTo>
                  <a:pt x="29602" y="0"/>
                </a:moveTo>
                <a:lnTo>
                  <a:pt x="0" y="0"/>
                </a:lnTo>
                <a:lnTo>
                  <a:pt x="0" y="78558"/>
                </a:lnTo>
                <a:lnTo>
                  <a:pt x="29602" y="78558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3124976" y="10642275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85552"/>
                </a:lnTo>
                <a:lnTo>
                  <a:pt x="34360" y="79634"/>
                </a:lnTo>
                <a:lnTo>
                  <a:pt x="67163" y="79634"/>
                </a:lnTo>
                <a:lnTo>
                  <a:pt x="53918" y="59187"/>
                </a:lnTo>
                <a:lnTo>
                  <a:pt x="60415" y="52192"/>
                </a:lnTo>
                <a:lnTo>
                  <a:pt x="29602" y="52192"/>
                </a:lnTo>
                <a:lnTo>
                  <a:pt x="29602" y="0"/>
                </a:lnTo>
                <a:close/>
              </a:path>
              <a:path w="85725" h="108584">
                <a:moveTo>
                  <a:pt x="67163" y="79634"/>
                </a:moveTo>
                <a:lnTo>
                  <a:pt x="34360" y="79634"/>
                </a:lnTo>
                <a:lnTo>
                  <a:pt x="50218" y="108151"/>
                </a:lnTo>
                <a:lnTo>
                  <a:pt x="85636" y="108151"/>
                </a:lnTo>
                <a:lnTo>
                  <a:pt x="67163" y="79634"/>
                </a:lnTo>
                <a:close/>
              </a:path>
              <a:path w="85725" h="108584">
                <a:moveTo>
                  <a:pt x="81406" y="29593"/>
                </a:moveTo>
                <a:lnTo>
                  <a:pt x="48105" y="29593"/>
                </a:lnTo>
                <a:lnTo>
                  <a:pt x="29602" y="52192"/>
                </a:lnTo>
                <a:lnTo>
                  <a:pt x="60415" y="52192"/>
                </a:lnTo>
                <a:lnTo>
                  <a:pt x="81406" y="29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3895699" y="10091294"/>
            <a:ext cx="262195" cy="234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440662" y="9912416"/>
            <a:ext cx="635396" cy="868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3515"/>
              </a:lnSpc>
            </a:pPr>
            <a:r>
              <a:rPr spc="5" dirty="0"/>
              <a:t>Johan Oelen | Modul</a:t>
            </a:r>
            <a:r>
              <a:rPr spc="-55" dirty="0"/>
              <a:t> </a:t>
            </a:r>
            <a:r>
              <a:rPr spc="5" dirty="0"/>
              <a:t>114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0175">
              <a:lnSpc>
                <a:spcPts val="1735"/>
              </a:lnSpc>
            </a:pPr>
            <a:fld id="{81D60167-4931-47E6-BA6A-407CBD079E47}" type="slidenum">
              <a:rPr spc="15" dirty="0"/>
              <a:t>‹Nr.›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3515"/>
              </a:lnSpc>
            </a:pPr>
            <a:r>
              <a:rPr spc="5" dirty="0"/>
              <a:t>Johan Oelen | Modul</a:t>
            </a:r>
            <a:r>
              <a:rPr spc="-55" dirty="0"/>
              <a:t> </a:t>
            </a:r>
            <a:r>
              <a:rPr spc="5" dirty="0"/>
              <a:t>114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0175">
              <a:lnSpc>
                <a:spcPts val="1735"/>
              </a:lnSpc>
            </a:pPr>
            <a:fld id="{81D60167-4931-47E6-BA6A-407CBD079E47}" type="slidenum">
              <a:rPr spc="15" dirty="0"/>
              <a:t>‹Nr.›</a:t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18074" y="9936867"/>
            <a:ext cx="2451722" cy="8157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639177" y="10669716"/>
            <a:ext cx="33020" cy="81280"/>
          </a:xfrm>
          <a:custGeom>
            <a:avLst/>
            <a:gdLst/>
            <a:ahLst/>
            <a:cxnLst/>
            <a:rect l="l" t="t" r="r" b="b"/>
            <a:pathLst>
              <a:path w="33019" h="81279">
                <a:moveTo>
                  <a:pt x="32774" y="0"/>
                </a:moveTo>
                <a:lnTo>
                  <a:pt x="0" y="0"/>
                </a:lnTo>
                <a:lnTo>
                  <a:pt x="0" y="80710"/>
                </a:lnTo>
                <a:lnTo>
                  <a:pt x="32774" y="80710"/>
                </a:lnTo>
                <a:lnTo>
                  <a:pt x="3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09575" y="1065599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507" y="0"/>
                </a:lnTo>
              </a:path>
            </a:pathLst>
          </a:custGeom>
          <a:ln w="274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695739" y="10669716"/>
            <a:ext cx="85090" cy="83185"/>
          </a:xfrm>
          <a:custGeom>
            <a:avLst/>
            <a:gdLst/>
            <a:ahLst/>
            <a:cxnLst/>
            <a:rect l="l" t="t" r="r" b="b"/>
            <a:pathLst>
              <a:path w="85089" h="83184">
                <a:moveTo>
                  <a:pt x="40703" y="0"/>
                </a:moveTo>
                <a:lnTo>
                  <a:pt x="24085" y="3295"/>
                </a:lnTo>
                <a:lnTo>
                  <a:pt x="11233" y="12241"/>
                </a:lnTo>
                <a:lnTo>
                  <a:pt x="2940" y="25423"/>
                </a:lnTo>
                <a:lnTo>
                  <a:pt x="0" y="41431"/>
                </a:lnTo>
                <a:lnTo>
                  <a:pt x="3278" y="59027"/>
                </a:lnTo>
                <a:lnTo>
                  <a:pt x="12356" y="72033"/>
                </a:lnTo>
                <a:lnTo>
                  <a:pt x="26091" y="80096"/>
                </a:lnTo>
                <a:lnTo>
                  <a:pt x="43346" y="82862"/>
                </a:lnTo>
                <a:lnTo>
                  <a:pt x="56082" y="81332"/>
                </a:lnTo>
                <a:lnTo>
                  <a:pt x="67531" y="76674"/>
                </a:lnTo>
                <a:lnTo>
                  <a:pt x="76798" y="68788"/>
                </a:lnTo>
                <a:lnTo>
                  <a:pt x="79724" y="63491"/>
                </a:lnTo>
                <a:lnTo>
                  <a:pt x="33831" y="63491"/>
                </a:lnTo>
                <a:lnTo>
                  <a:pt x="28545" y="57035"/>
                </a:lnTo>
                <a:lnTo>
                  <a:pt x="28015" y="47888"/>
                </a:lnTo>
                <a:lnTo>
                  <a:pt x="84577" y="47888"/>
                </a:lnTo>
                <a:lnTo>
                  <a:pt x="82633" y="32284"/>
                </a:lnTo>
                <a:lnTo>
                  <a:pt x="28015" y="32284"/>
                </a:lnTo>
                <a:lnTo>
                  <a:pt x="29602" y="23674"/>
                </a:lnTo>
                <a:lnTo>
                  <a:pt x="34361" y="19370"/>
                </a:lnTo>
                <a:lnTo>
                  <a:pt x="77778" y="19370"/>
                </a:lnTo>
                <a:lnTo>
                  <a:pt x="74137" y="12442"/>
                </a:lnTo>
                <a:lnTo>
                  <a:pt x="60493" y="3169"/>
                </a:lnTo>
                <a:lnTo>
                  <a:pt x="40703" y="0"/>
                </a:lnTo>
                <a:close/>
              </a:path>
              <a:path w="85089" h="83184">
                <a:moveTo>
                  <a:pt x="82993" y="57573"/>
                </a:moveTo>
                <a:lnTo>
                  <a:pt x="55505" y="57573"/>
                </a:lnTo>
                <a:lnTo>
                  <a:pt x="52862" y="61339"/>
                </a:lnTo>
                <a:lnTo>
                  <a:pt x="47575" y="63491"/>
                </a:lnTo>
                <a:lnTo>
                  <a:pt x="79724" y="63491"/>
                </a:lnTo>
                <a:lnTo>
                  <a:pt x="82993" y="57573"/>
                </a:lnTo>
                <a:close/>
              </a:path>
              <a:path w="85089" h="83184">
                <a:moveTo>
                  <a:pt x="77778" y="19370"/>
                </a:moveTo>
                <a:lnTo>
                  <a:pt x="50748" y="19370"/>
                </a:lnTo>
                <a:lnTo>
                  <a:pt x="56033" y="25289"/>
                </a:lnTo>
                <a:lnTo>
                  <a:pt x="56033" y="32284"/>
                </a:lnTo>
                <a:lnTo>
                  <a:pt x="82633" y="32284"/>
                </a:lnTo>
                <a:lnTo>
                  <a:pt x="82033" y="27466"/>
                </a:lnTo>
                <a:lnTo>
                  <a:pt x="77778" y="1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789305" y="10669716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4">
                <a:moveTo>
                  <a:pt x="42287" y="0"/>
                </a:moveTo>
                <a:lnTo>
                  <a:pt x="25868" y="2993"/>
                </a:lnTo>
                <a:lnTo>
                  <a:pt x="12422" y="11433"/>
                </a:lnTo>
                <a:lnTo>
                  <a:pt x="3336" y="24515"/>
                </a:lnTo>
                <a:lnTo>
                  <a:pt x="0" y="41431"/>
                </a:lnTo>
                <a:lnTo>
                  <a:pt x="3336" y="58346"/>
                </a:lnTo>
                <a:lnTo>
                  <a:pt x="12422" y="71428"/>
                </a:lnTo>
                <a:lnTo>
                  <a:pt x="25868" y="79869"/>
                </a:lnTo>
                <a:lnTo>
                  <a:pt x="42287" y="82862"/>
                </a:lnTo>
                <a:lnTo>
                  <a:pt x="56817" y="80600"/>
                </a:lnTo>
                <a:lnTo>
                  <a:pt x="68917" y="74051"/>
                </a:lnTo>
                <a:lnTo>
                  <a:pt x="77746" y="63567"/>
                </a:lnTo>
                <a:lnTo>
                  <a:pt x="78674" y="60801"/>
                </a:lnTo>
                <a:lnTo>
                  <a:pt x="31188" y="60801"/>
                </a:lnTo>
                <a:lnTo>
                  <a:pt x="29602" y="51116"/>
                </a:lnTo>
                <a:lnTo>
                  <a:pt x="29602" y="31745"/>
                </a:lnTo>
                <a:lnTo>
                  <a:pt x="31188" y="21522"/>
                </a:lnTo>
                <a:lnTo>
                  <a:pt x="78524" y="21522"/>
                </a:lnTo>
                <a:lnTo>
                  <a:pt x="77449" y="17705"/>
                </a:lnTo>
                <a:lnTo>
                  <a:pt x="68784" y="7801"/>
                </a:lnTo>
                <a:lnTo>
                  <a:pt x="56651" y="1933"/>
                </a:lnTo>
                <a:lnTo>
                  <a:pt x="42287" y="0"/>
                </a:lnTo>
                <a:close/>
              </a:path>
              <a:path w="82550" h="83184">
                <a:moveTo>
                  <a:pt x="82462" y="49502"/>
                </a:moveTo>
                <a:lnTo>
                  <a:pt x="53918" y="49502"/>
                </a:lnTo>
                <a:lnTo>
                  <a:pt x="53389" y="55421"/>
                </a:lnTo>
                <a:lnTo>
                  <a:pt x="49160" y="60801"/>
                </a:lnTo>
                <a:lnTo>
                  <a:pt x="78674" y="60801"/>
                </a:lnTo>
                <a:lnTo>
                  <a:pt x="82462" y="49502"/>
                </a:lnTo>
                <a:close/>
              </a:path>
              <a:path w="82550" h="83184">
                <a:moveTo>
                  <a:pt x="78524" y="21522"/>
                </a:moveTo>
                <a:lnTo>
                  <a:pt x="45990" y="21522"/>
                </a:lnTo>
                <a:lnTo>
                  <a:pt x="48103" y="22598"/>
                </a:lnTo>
                <a:lnTo>
                  <a:pt x="50217" y="24212"/>
                </a:lnTo>
                <a:lnTo>
                  <a:pt x="51803" y="25827"/>
                </a:lnTo>
                <a:lnTo>
                  <a:pt x="52860" y="28517"/>
                </a:lnTo>
                <a:lnTo>
                  <a:pt x="53389" y="31745"/>
                </a:lnTo>
                <a:lnTo>
                  <a:pt x="81405" y="31745"/>
                </a:lnTo>
                <a:lnTo>
                  <a:pt x="78524" y="21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883926" y="10642275"/>
            <a:ext cx="80645" cy="108585"/>
          </a:xfrm>
          <a:custGeom>
            <a:avLst/>
            <a:gdLst/>
            <a:ahLst/>
            <a:cxnLst/>
            <a:rect l="l" t="t" r="r" b="b"/>
            <a:pathLst>
              <a:path w="80644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53806"/>
                </a:lnTo>
                <a:lnTo>
                  <a:pt x="36474" y="51116"/>
                </a:lnTo>
                <a:lnTo>
                  <a:pt x="79841" y="51116"/>
                </a:lnTo>
                <a:lnTo>
                  <a:pt x="78153" y="42196"/>
                </a:lnTo>
                <a:lnTo>
                  <a:pt x="74924" y="37664"/>
                </a:lnTo>
                <a:lnTo>
                  <a:pt x="29602" y="37664"/>
                </a:lnTo>
                <a:lnTo>
                  <a:pt x="29602" y="0"/>
                </a:lnTo>
                <a:close/>
              </a:path>
              <a:path w="80644" h="108584">
                <a:moveTo>
                  <a:pt x="79841" y="51116"/>
                </a:moveTo>
                <a:lnTo>
                  <a:pt x="49691" y="51116"/>
                </a:lnTo>
                <a:lnTo>
                  <a:pt x="50748" y="57573"/>
                </a:lnTo>
                <a:lnTo>
                  <a:pt x="50748" y="108151"/>
                </a:lnTo>
                <a:lnTo>
                  <a:pt x="80350" y="108151"/>
                </a:lnTo>
                <a:lnTo>
                  <a:pt x="80350" y="53806"/>
                </a:lnTo>
                <a:lnTo>
                  <a:pt x="79841" y="51116"/>
                </a:lnTo>
                <a:close/>
              </a:path>
              <a:path w="80644" h="108584">
                <a:moveTo>
                  <a:pt x="53918" y="27441"/>
                </a:moveTo>
                <a:lnTo>
                  <a:pt x="45511" y="28206"/>
                </a:lnTo>
                <a:lnTo>
                  <a:pt x="38986" y="30333"/>
                </a:lnTo>
                <a:lnTo>
                  <a:pt x="33848" y="33570"/>
                </a:lnTo>
                <a:lnTo>
                  <a:pt x="29602" y="37664"/>
                </a:lnTo>
                <a:lnTo>
                  <a:pt x="74924" y="37664"/>
                </a:lnTo>
                <a:lnTo>
                  <a:pt x="72288" y="33965"/>
                </a:lnTo>
                <a:lnTo>
                  <a:pt x="63847" y="29064"/>
                </a:lnTo>
                <a:lnTo>
                  <a:pt x="53918" y="2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2980665" y="10669716"/>
            <a:ext cx="80645" cy="81280"/>
          </a:xfrm>
          <a:custGeom>
            <a:avLst/>
            <a:gdLst/>
            <a:ahLst/>
            <a:cxnLst/>
            <a:rect l="l" t="t" r="r" b="b"/>
            <a:pathLst>
              <a:path w="80644" h="81279">
                <a:moveTo>
                  <a:pt x="28543" y="2152"/>
                </a:moveTo>
                <a:lnTo>
                  <a:pt x="0" y="2152"/>
                </a:lnTo>
                <a:lnTo>
                  <a:pt x="0" y="80710"/>
                </a:lnTo>
                <a:lnTo>
                  <a:pt x="29602" y="80710"/>
                </a:lnTo>
                <a:lnTo>
                  <a:pt x="29602" y="26365"/>
                </a:lnTo>
                <a:lnTo>
                  <a:pt x="35945" y="23674"/>
                </a:lnTo>
                <a:lnTo>
                  <a:pt x="79839" y="23674"/>
                </a:lnTo>
                <a:lnTo>
                  <a:pt x="78151" y="14754"/>
                </a:lnTo>
                <a:lnTo>
                  <a:pt x="76072" y="11837"/>
                </a:lnTo>
                <a:lnTo>
                  <a:pt x="28543" y="11837"/>
                </a:lnTo>
                <a:lnTo>
                  <a:pt x="28543" y="2152"/>
                </a:lnTo>
                <a:close/>
              </a:path>
              <a:path w="80644" h="81279">
                <a:moveTo>
                  <a:pt x="79839" y="23674"/>
                </a:moveTo>
                <a:lnTo>
                  <a:pt x="49689" y="23674"/>
                </a:lnTo>
                <a:lnTo>
                  <a:pt x="50746" y="30131"/>
                </a:lnTo>
                <a:lnTo>
                  <a:pt x="50746" y="80710"/>
                </a:lnTo>
                <a:lnTo>
                  <a:pt x="80348" y="80710"/>
                </a:lnTo>
                <a:lnTo>
                  <a:pt x="80348" y="26365"/>
                </a:lnTo>
                <a:lnTo>
                  <a:pt x="79839" y="23674"/>
                </a:lnTo>
                <a:close/>
              </a:path>
              <a:path w="80644" h="81279">
                <a:moveTo>
                  <a:pt x="53918" y="0"/>
                </a:moveTo>
                <a:lnTo>
                  <a:pt x="45864" y="714"/>
                </a:lnTo>
                <a:lnTo>
                  <a:pt x="39050" y="2892"/>
                </a:lnTo>
                <a:lnTo>
                  <a:pt x="33326" y="6582"/>
                </a:lnTo>
                <a:lnTo>
                  <a:pt x="28543" y="11837"/>
                </a:lnTo>
                <a:lnTo>
                  <a:pt x="76072" y="11837"/>
                </a:lnTo>
                <a:lnTo>
                  <a:pt x="72286" y="6524"/>
                </a:lnTo>
                <a:lnTo>
                  <a:pt x="63845" y="1622"/>
                </a:lnTo>
                <a:lnTo>
                  <a:pt x="539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077929" y="10642275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4" h="21590">
                <a:moveTo>
                  <a:pt x="29602" y="0"/>
                </a:moveTo>
                <a:lnTo>
                  <a:pt x="0" y="0"/>
                </a:lnTo>
                <a:lnTo>
                  <a:pt x="0" y="20984"/>
                </a:lnTo>
                <a:lnTo>
                  <a:pt x="29602" y="20984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077929" y="10671869"/>
            <a:ext cx="29845" cy="78740"/>
          </a:xfrm>
          <a:custGeom>
            <a:avLst/>
            <a:gdLst/>
            <a:ahLst/>
            <a:cxnLst/>
            <a:rect l="l" t="t" r="r" b="b"/>
            <a:pathLst>
              <a:path w="29844" h="78740">
                <a:moveTo>
                  <a:pt x="29602" y="0"/>
                </a:moveTo>
                <a:lnTo>
                  <a:pt x="0" y="0"/>
                </a:lnTo>
                <a:lnTo>
                  <a:pt x="0" y="78558"/>
                </a:lnTo>
                <a:lnTo>
                  <a:pt x="29602" y="78558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3124976" y="10642275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85552"/>
                </a:lnTo>
                <a:lnTo>
                  <a:pt x="34360" y="79634"/>
                </a:lnTo>
                <a:lnTo>
                  <a:pt x="67163" y="79634"/>
                </a:lnTo>
                <a:lnTo>
                  <a:pt x="53918" y="59187"/>
                </a:lnTo>
                <a:lnTo>
                  <a:pt x="60415" y="52192"/>
                </a:lnTo>
                <a:lnTo>
                  <a:pt x="29602" y="52192"/>
                </a:lnTo>
                <a:lnTo>
                  <a:pt x="29602" y="0"/>
                </a:lnTo>
                <a:close/>
              </a:path>
              <a:path w="85725" h="108584">
                <a:moveTo>
                  <a:pt x="67163" y="79634"/>
                </a:moveTo>
                <a:lnTo>
                  <a:pt x="34360" y="79634"/>
                </a:lnTo>
                <a:lnTo>
                  <a:pt x="50218" y="108151"/>
                </a:lnTo>
                <a:lnTo>
                  <a:pt x="85636" y="108151"/>
                </a:lnTo>
                <a:lnTo>
                  <a:pt x="67163" y="79634"/>
                </a:lnTo>
                <a:close/>
              </a:path>
              <a:path w="85725" h="108584">
                <a:moveTo>
                  <a:pt x="81406" y="29593"/>
                </a:moveTo>
                <a:lnTo>
                  <a:pt x="48105" y="29593"/>
                </a:lnTo>
                <a:lnTo>
                  <a:pt x="29602" y="52192"/>
                </a:lnTo>
                <a:lnTo>
                  <a:pt x="60415" y="52192"/>
                </a:lnTo>
                <a:lnTo>
                  <a:pt x="81406" y="29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3895699" y="10091294"/>
            <a:ext cx="262195" cy="2345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440662" y="9912416"/>
            <a:ext cx="635396" cy="8686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4499" y="1809234"/>
            <a:ext cx="18475100" cy="1181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7684" y="5379806"/>
            <a:ext cx="16957675" cy="4530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7E84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081294" y="10235393"/>
            <a:ext cx="3922395" cy="485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3515"/>
              </a:lnSpc>
            </a:pPr>
            <a:r>
              <a:rPr spc="5" dirty="0"/>
              <a:t>Johan Oelen | Modul</a:t>
            </a:r>
            <a:r>
              <a:rPr spc="-55" dirty="0"/>
              <a:t> </a:t>
            </a:r>
            <a:r>
              <a:rPr spc="5" dirty="0"/>
              <a:t>114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076280" y="10619305"/>
            <a:ext cx="260984" cy="236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0175">
              <a:lnSpc>
                <a:spcPts val="1735"/>
              </a:lnSpc>
            </a:pPr>
            <a:fld id="{81D60167-4931-47E6-BA6A-407CBD079E47}" type="slidenum">
              <a:rPr spc="15" dirty="0"/>
              <a:t>‹Nr.›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jp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developer.de/AllASCIITabellen.aspx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developer.de/AllASCIITabellen.aspx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7.jp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mp"/><Relationship Id="rId3" Type="http://schemas.openxmlformats.org/officeDocument/2006/relationships/image" Target="../media/image31.tmp"/><Relationship Id="rId7" Type="http://schemas.openxmlformats.org/officeDocument/2006/relationships/image" Target="../media/image35.tmp"/><Relationship Id="rId2" Type="http://schemas.openxmlformats.org/officeDocument/2006/relationships/hyperlink" Target="https://www.google.com/imgres?imgurl=https://www.baumeister-haus.de/fileadmin/redaktion/Bilder/Hausgalerie/klassisch/Pohl/Haus-Pohl_Bild_aussen_11-1920.jpg&amp;imgrefurl=https://www.baumeister-haus.de/hausgalerie/haeuser/haus/detail/haus-pohl.html&amp;docid=pvRwk5yGeEozqM&amp;tbnid=gTCYhMAipZp9DM:&amp;vet=10ahUKEwjz26nA6YvkAhWHblAKHSc3A2sQMwhWKAQwBA..i&amp;w=1920&amp;h=1080&amp;client=firefox-b-d&amp;bih=541&amp;biw=1098&amp;q=Haus&amp;ved=0ahUKEwjz26nA6YvkAhWHblAKHSc3A2sQMwhWKAQwBA&amp;iact=mrc&amp;uact=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Relationship Id="rId9" Type="http://schemas.openxmlformats.org/officeDocument/2006/relationships/image" Target="../media/image37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hyperlink" Target="https://www.google.com/imgres?imgurl=https://www.baumeister-haus.de/fileadmin/redaktion/Bilder/Hausgalerie/klassisch/Pohl/Haus-Pohl_Bild_aussen_11-1920.jpg&amp;imgrefurl=https://www.baumeister-haus.de/hausgalerie/haeuser/haus/detail/haus-pohl.html&amp;docid=pvRwk5yGeEozqM&amp;tbnid=gTCYhMAipZp9DM:&amp;vet=10ahUKEwjz26nA6YvkAhWHblAKHSc3A2sQMwhWKAQwBA..i&amp;w=1920&amp;h=1080&amp;client=firefox-b-d&amp;bih=541&amp;biw=1098&amp;q=Haus&amp;ved=0ahUKEwjz26nA6YvkAhWHblAKHSc3A2sQMwhWKAQwBA&amp;iact=mrc&amp;uact=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6322" y="887953"/>
            <a:ext cx="203288" cy="225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5983" y="887953"/>
            <a:ext cx="61594" cy="45085"/>
          </a:xfrm>
          <a:custGeom>
            <a:avLst/>
            <a:gdLst/>
            <a:ahLst/>
            <a:cxnLst/>
            <a:rect l="l" t="t" r="r" b="b"/>
            <a:pathLst>
              <a:path w="61594" h="45084">
                <a:moveTo>
                  <a:pt x="61535" y="0"/>
                </a:moveTo>
                <a:lnTo>
                  <a:pt x="0" y="0"/>
                </a:lnTo>
                <a:lnTo>
                  <a:pt x="0" y="44741"/>
                </a:lnTo>
                <a:lnTo>
                  <a:pt x="61535" y="44741"/>
                </a:lnTo>
                <a:lnTo>
                  <a:pt x="61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6751" y="949471"/>
            <a:ext cx="0" cy="164465"/>
          </a:xfrm>
          <a:custGeom>
            <a:avLst/>
            <a:gdLst/>
            <a:ahLst/>
            <a:cxnLst/>
            <a:rect l="l" t="t" r="r" b="b"/>
            <a:pathLst>
              <a:path h="164465">
                <a:moveTo>
                  <a:pt x="0" y="0"/>
                </a:moveTo>
                <a:lnTo>
                  <a:pt x="0" y="164420"/>
                </a:lnTo>
              </a:path>
            </a:pathLst>
          </a:custGeom>
          <a:ln w="615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74549" y="887953"/>
            <a:ext cx="0" cy="226060"/>
          </a:xfrm>
          <a:custGeom>
            <a:avLst/>
            <a:gdLst/>
            <a:ahLst/>
            <a:cxnLst/>
            <a:rect l="l" t="t" r="r" b="b"/>
            <a:pathLst>
              <a:path h="226059">
                <a:moveTo>
                  <a:pt x="0" y="0"/>
                </a:moveTo>
                <a:lnTo>
                  <a:pt x="0" y="225938"/>
                </a:lnTo>
              </a:path>
            </a:pathLst>
          </a:custGeom>
          <a:ln w="615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2788" y="887953"/>
            <a:ext cx="174718" cy="230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41571" y="949471"/>
            <a:ext cx="167026" cy="168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42661" y="946115"/>
            <a:ext cx="167026" cy="167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33863" y="946115"/>
            <a:ext cx="173618" cy="224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29459" y="946115"/>
            <a:ext cx="163195" cy="172720"/>
          </a:xfrm>
          <a:custGeom>
            <a:avLst/>
            <a:gdLst/>
            <a:ahLst/>
            <a:cxnLst/>
            <a:rect l="l" t="t" r="r" b="b"/>
            <a:pathLst>
              <a:path w="163195" h="172719">
                <a:moveTo>
                  <a:pt x="59338" y="114087"/>
                </a:moveTo>
                <a:lnTo>
                  <a:pt x="0" y="114087"/>
                </a:lnTo>
                <a:lnTo>
                  <a:pt x="7743" y="141106"/>
                </a:lnTo>
                <a:lnTo>
                  <a:pt x="26509" y="159107"/>
                </a:lnTo>
                <a:lnTo>
                  <a:pt x="52075" y="169139"/>
                </a:lnTo>
                <a:lnTo>
                  <a:pt x="80216" y="172250"/>
                </a:lnTo>
                <a:lnTo>
                  <a:pt x="109782" y="169611"/>
                </a:lnTo>
                <a:lnTo>
                  <a:pt x="136258" y="160365"/>
                </a:lnTo>
                <a:lnTo>
                  <a:pt x="155316" y="142522"/>
                </a:lnTo>
                <a:lnTo>
                  <a:pt x="157739" y="133102"/>
                </a:lnTo>
                <a:lnTo>
                  <a:pt x="74722" y="133102"/>
                </a:lnTo>
                <a:lnTo>
                  <a:pt x="69228" y="130865"/>
                </a:lnTo>
                <a:lnTo>
                  <a:pt x="65930" y="128628"/>
                </a:lnTo>
                <a:lnTo>
                  <a:pt x="61536" y="124154"/>
                </a:lnTo>
                <a:lnTo>
                  <a:pt x="59338" y="119680"/>
                </a:lnTo>
                <a:lnTo>
                  <a:pt x="59338" y="114087"/>
                </a:lnTo>
                <a:close/>
              </a:path>
              <a:path w="163195" h="172719">
                <a:moveTo>
                  <a:pt x="80216" y="0"/>
                </a:moveTo>
                <a:lnTo>
                  <a:pt x="54462" y="2219"/>
                </a:lnTo>
                <a:lnTo>
                  <a:pt x="29943" y="10206"/>
                </a:lnTo>
                <a:lnTo>
                  <a:pt x="11606" y="25953"/>
                </a:lnTo>
                <a:lnTo>
                  <a:pt x="4395" y="51451"/>
                </a:lnTo>
                <a:lnTo>
                  <a:pt x="8035" y="70186"/>
                </a:lnTo>
                <a:lnTo>
                  <a:pt x="19504" y="84727"/>
                </a:lnTo>
                <a:lnTo>
                  <a:pt x="39627" y="95492"/>
                </a:lnTo>
                <a:lnTo>
                  <a:pt x="69228" y="102902"/>
                </a:lnTo>
                <a:lnTo>
                  <a:pt x="86603" y="106642"/>
                </a:lnTo>
                <a:lnTo>
                  <a:pt x="96973" y="110173"/>
                </a:lnTo>
                <a:lnTo>
                  <a:pt x="101987" y="114542"/>
                </a:lnTo>
                <a:lnTo>
                  <a:pt x="103292" y="120799"/>
                </a:lnTo>
                <a:lnTo>
                  <a:pt x="103292" y="129746"/>
                </a:lnTo>
                <a:lnTo>
                  <a:pt x="91204" y="133102"/>
                </a:lnTo>
                <a:lnTo>
                  <a:pt x="157739" y="133102"/>
                </a:lnTo>
                <a:lnTo>
                  <a:pt x="162630" y="114087"/>
                </a:lnTo>
                <a:lnTo>
                  <a:pt x="159402" y="96541"/>
                </a:lnTo>
                <a:lnTo>
                  <a:pt x="150818" y="83608"/>
                </a:lnTo>
                <a:lnTo>
                  <a:pt x="138524" y="74450"/>
                </a:lnTo>
                <a:lnTo>
                  <a:pt x="124171" y="68229"/>
                </a:lnTo>
                <a:lnTo>
                  <a:pt x="108340" y="64104"/>
                </a:lnTo>
                <a:lnTo>
                  <a:pt x="79975" y="58791"/>
                </a:lnTo>
                <a:lnTo>
                  <a:pt x="70326" y="55926"/>
                </a:lnTo>
                <a:lnTo>
                  <a:pt x="67030" y="53688"/>
                </a:lnTo>
                <a:lnTo>
                  <a:pt x="62634" y="51451"/>
                </a:lnTo>
                <a:lnTo>
                  <a:pt x="62634" y="36910"/>
                </a:lnTo>
                <a:lnTo>
                  <a:pt x="72524" y="34674"/>
                </a:lnTo>
                <a:lnTo>
                  <a:pt x="152756" y="34674"/>
                </a:lnTo>
                <a:lnTo>
                  <a:pt x="149908" y="25953"/>
                </a:lnTo>
                <a:lnTo>
                  <a:pt x="131176" y="10206"/>
                </a:lnTo>
                <a:lnTo>
                  <a:pt x="106469" y="2219"/>
                </a:lnTo>
                <a:lnTo>
                  <a:pt x="80216" y="0"/>
                </a:lnTo>
                <a:close/>
              </a:path>
              <a:path w="163195" h="172719">
                <a:moveTo>
                  <a:pt x="152756" y="34674"/>
                </a:moveTo>
                <a:lnTo>
                  <a:pt x="86809" y="34674"/>
                </a:lnTo>
                <a:lnTo>
                  <a:pt x="91204" y="35792"/>
                </a:lnTo>
                <a:lnTo>
                  <a:pt x="95600" y="39147"/>
                </a:lnTo>
                <a:lnTo>
                  <a:pt x="102193" y="45859"/>
                </a:lnTo>
                <a:lnTo>
                  <a:pt x="102193" y="51451"/>
                </a:lnTo>
                <a:lnTo>
                  <a:pt x="158234" y="51451"/>
                </a:lnTo>
                <a:lnTo>
                  <a:pt x="152756" y="34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05276" y="949471"/>
            <a:ext cx="160655" cy="164465"/>
          </a:xfrm>
          <a:custGeom>
            <a:avLst/>
            <a:gdLst/>
            <a:ahLst/>
            <a:cxnLst/>
            <a:rect l="l" t="t" r="r" b="b"/>
            <a:pathLst>
              <a:path w="160654" h="164465">
                <a:moveTo>
                  <a:pt x="153840" y="0"/>
                </a:moveTo>
                <a:lnTo>
                  <a:pt x="6593" y="0"/>
                </a:lnTo>
                <a:lnTo>
                  <a:pt x="6593" y="45858"/>
                </a:lnTo>
                <a:lnTo>
                  <a:pt x="74722" y="45858"/>
                </a:lnTo>
                <a:lnTo>
                  <a:pt x="0" y="116324"/>
                </a:lnTo>
                <a:lnTo>
                  <a:pt x="0" y="164420"/>
                </a:lnTo>
                <a:lnTo>
                  <a:pt x="160433" y="164420"/>
                </a:lnTo>
                <a:lnTo>
                  <a:pt x="160433" y="118561"/>
                </a:lnTo>
                <a:lnTo>
                  <a:pt x="80216" y="118561"/>
                </a:lnTo>
                <a:lnTo>
                  <a:pt x="153840" y="48095"/>
                </a:lnTo>
                <a:lnTo>
                  <a:pt x="1538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82192" y="946115"/>
            <a:ext cx="177165" cy="172720"/>
          </a:xfrm>
          <a:custGeom>
            <a:avLst/>
            <a:gdLst/>
            <a:ahLst/>
            <a:cxnLst/>
            <a:rect l="l" t="t" r="r" b="b"/>
            <a:pathLst>
              <a:path w="177164" h="172719">
                <a:moveTo>
                  <a:pt x="84612" y="0"/>
                </a:moveTo>
                <a:lnTo>
                  <a:pt x="50066" y="6850"/>
                </a:lnTo>
                <a:lnTo>
                  <a:pt x="23350" y="25445"/>
                </a:lnTo>
                <a:lnTo>
                  <a:pt x="6112" y="52849"/>
                </a:lnTo>
                <a:lnTo>
                  <a:pt x="0" y="86125"/>
                </a:lnTo>
                <a:lnTo>
                  <a:pt x="6816" y="122703"/>
                </a:lnTo>
                <a:lnTo>
                  <a:pt x="25685" y="149740"/>
                </a:lnTo>
                <a:lnTo>
                  <a:pt x="54239" y="166500"/>
                </a:lnTo>
                <a:lnTo>
                  <a:pt x="90106" y="172250"/>
                </a:lnTo>
                <a:lnTo>
                  <a:pt x="116581" y="169069"/>
                </a:lnTo>
                <a:lnTo>
                  <a:pt x="140378" y="159387"/>
                </a:lnTo>
                <a:lnTo>
                  <a:pt x="159643" y="142994"/>
                </a:lnTo>
                <a:lnTo>
                  <a:pt x="165724" y="131984"/>
                </a:lnTo>
                <a:lnTo>
                  <a:pt x="90106" y="131984"/>
                </a:lnTo>
                <a:lnTo>
                  <a:pt x="77091" y="129590"/>
                </a:lnTo>
                <a:lnTo>
                  <a:pt x="67579" y="122896"/>
                </a:lnTo>
                <a:lnTo>
                  <a:pt x="61364" y="112637"/>
                </a:lnTo>
                <a:lnTo>
                  <a:pt x="58239" y="99546"/>
                </a:lnTo>
                <a:lnTo>
                  <a:pt x="176916" y="99546"/>
                </a:lnTo>
                <a:lnTo>
                  <a:pt x="172744" y="67111"/>
                </a:lnTo>
                <a:lnTo>
                  <a:pt x="59338" y="67111"/>
                </a:lnTo>
                <a:lnTo>
                  <a:pt x="62600" y="55366"/>
                </a:lnTo>
                <a:lnTo>
                  <a:pt x="68953" y="46977"/>
                </a:lnTo>
                <a:lnTo>
                  <a:pt x="78190" y="41944"/>
                </a:lnTo>
                <a:lnTo>
                  <a:pt x="90106" y="40266"/>
                </a:lnTo>
                <a:lnTo>
                  <a:pt x="162407" y="40266"/>
                </a:lnTo>
                <a:lnTo>
                  <a:pt x="154664" y="25865"/>
                </a:lnTo>
                <a:lnTo>
                  <a:pt x="125922" y="6588"/>
                </a:lnTo>
                <a:lnTo>
                  <a:pt x="84612" y="0"/>
                </a:lnTo>
                <a:close/>
              </a:path>
              <a:path w="177164" h="172719">
                <a:moveTo>
                  <a:pt x="172520" y="119680"/>
                </a:moveTo>
                <a:lnTo>
                  <a:pt x="115379" y="119680"/>
                </a:lnTo>
                <a:lnTo>
                  <a:pt x="110967" y="124906"/>
                </a:lnTo>
                <a:lnTo>
                  <a:pt x="104803" y="128768"/>
                </a:lnTo>
                <a:lnTo>
                  <a:pt x="97609" y="131163"/>
                </a:lnTo>
                <a:lnTo>
                  <a:pt x="90106" y="131984"/>
                </a:lnTo>
                <a:lnTo>
                  <a:pt x="165724" y="131984"/>
                </a:lnTo>
                <a:lnTo>
                  <a:pt x="172520" y="119680"/>
                </a:lnTo>
                <a:close/>
              </a:path>
              <a:path w="177164" h="172719">
                <a:moveTo>
                  <a:pt x="162407" y="40266"/>
                </a:moveTo>
                <a:lnTo>
                  <a:pt x="90106" y="40266"/>
                </a:lnTo>
                <a:lnTo>
                  <a:pt x="101352" y="42416"/>
                </a:lnTo>
                <a:lnTo>
                  <a:pt x="110023" y="48236"/>
                </a:lnTo>
                <a:lnTo>
                  <a:pt x="115603" y="56782"/>
                </a:lnTo>
                <a:lnTo>
                  <a:pt x="117577" y="67111"/>
                </a:lnTo>
                <a:lnTo>
                  <a:pt x="172744" y="67111"/>
                </a:lnTo>
                <a:lnTo>
                  <a:pt x="171456" y="57096"/>
                </a:lnTo>
                <a:lnTo>
                  <a:pt x="162407" y="402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84381" y="900257"/>
            <a:ext cx="307678" cy="2158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1840" y="946115"/>
            <a:ext cx="304385" cy="1722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0287" y="946115"/>
            <a:ext cx="266065" cy="168275"/>
          </a:xfrm>
          <a:custGeom>
            <a:avLst/>
            <a:gdLst/>
            <a:ahLst/>
            <a:cxnLst/>
            <a:rect l="l" t="t" r="r" b="b"/>
            <a:pathLst>
              <a:path w="266064" h="168275">
                <a:moveTo>
                  <a:pt x="59338" y="3355"/>
                </a:moveTo>
                <a:lnTo>
                  <a:pt x="0" y="3355"/>
                </a:lnTo>
                <a:lnTo>
                  <a:pt x="0" y="167776"/>
                </a:lnTo>
                <a:lnTo>
                  <a:pt x="61535" y="167776"/>
                </a:lnTo>
                <a:lnTo>
                  <a:pt x="61535" y="79414"/>
                </a:lnTo>
                <a:lnTo>
                  <a:pt x="62462" y="67145"/>
                </a:lnTo>
                <a:lnTo>
                  <a:pt x="65656" y="57603"/>
                </a:lnTo>
                <a:lnTo>
                  <a:pt x="71735" y="51416"/>
                </a:lnTo>
                <a:lnTo>
                  <a:pt x="81314" y="49214"/>
                </a:lnTo>
                <a:lnTo>
                  <a:pt x="265097" y="49214"/>
                </a:lnTo>
                <a:lnTo>
                  <a:pt x="263056" y="35390"/>
                </a:lnTo>
                <a:lnTo>
                  <a:pt x="257928" y="25725"/>
                </a:lnTo>
                <a:lnTo>
                  <a:pt x="59338" y="25725"/>
                </a:lnTo>
                <a:lnTo>
                  <a:pt x="59338" y="3355"/>
                </a:lnTo>
                <a:close/>
              </a:path>
              <a:path w="266064" h="168275">
                <a:moveTo>
                  <a:pt x="184606" y="49214"/>
                </a:moveTo>
                <a:lnTo>
                  <a:pt x="81314" y="49214"/>
                </a:lnTo>
                <a:lnTo>
                  <a:pt x="92459" y="51730"/>
                </a:lnTo>
                <a:lnTo>
                  <a:pt x="98760" y="58442"/>
                </a:lnTo>
                <a:lnTo>
                  <a:pt x="101559" y="68089"/>
                </a:lnTo>
                <a:lnTo>
                  <a:pt x="102194" y="79414"/>
                </a:lnTo>
                <a:lnTo>
                  <a:pt x="102194" y="167776"/>
                </a:lnTo>
                <a:lnTo>
                  <a:pt x="163731" y="167776"/>
                </a:lnTo>
                <a:lnTo>
                  <a:pt x="163731" y="79414"/>
                </a:lnTo>
                <a:lnTo>
                  <a:pt x="164675" y="67145"/>
                </a:lnTo>
                <a:lnTo>
                  <a:pt x="167988" y="57603"/>
                </a:lnTo>
                <a:lnTo>
                  <a:pt x="174391" y="51416"/>
                </a:lnTo>
                <a:lnTo>
                  <a:pt x="184606" y="49214"/>
                </a:lnTo>
                <a:close/>
              </a:path>
              <a:path w="266064" h="168275">
                <a:moveTo>
                  <a:pt x="265097" y="49214"/>
                </a:moveTo>
                <a:lnTo>
                  <a:pt x="184606" y="49214"/>
                </a:lnTo>
                <a:lnTo>
                  <a:pt x="195115" y="51730"/>
                </a:lnTo>
                <a:lnTo>
                  <a:pt x="201090" y="58442"/>
                </a:lnTo>
                <a:lnTo>
                  <a:pt x="203769" y="68089"/>
                </a:lnTo>
                <a:lnTo>
                  <a:pt x="204387" y="79414"/>
                </a:lnTo>
                <a:lnTo>
                  <a:pt x="204387" y="167776"/>
                </a:lnTo>
                <a:lnTo>
                  <a:pt x="265922" y="167776"/>
                </a:lnTo>
                <a:lnTo>
                  <a:pt x="265922" y="54806"/>
                </a:lnTo>
                <a:lnTo>
                  <a:pt x="265097" y="49214"/>
                </a:lnTo>
                <a:close/>
              </a:path>
              <a:path w="266064" h="168275">
                <a:moveTo>
                  <a:pt x="112083" y="0"/>
                </a:moveTo>
                <a:lnTo>
                  <a:pt x="96270" y="1345"/>
                </a:lnTo>
                <a:lnTo>
                  <a:pt x="82002" y="5732"/>
                </a:lnTo>
                <a:lnTo>
                  <a:pt x="69589" y="13684"/>
                </a:lnTo>
                <a:lnTo>
                  <a:pt x="59338" y="25725"/>
                </a:lnTo>
                <a:lnTo>
                  <a:pt x="156040" y="25725"/>
                </a:lnTo>
                <a:lnTo>
                  <a:pt x="148398" y="14628"/>
                </a:lnTo>
                <a:lnTo>
                  <a:pt x="137769" y="6571"/>
                </a:lnTo>
                <a:lnTo>
                  <a:pt x="125287" y="1660"/>
                </a:lnTo>
                <a:lnTo>
                  <a:pt x="112083" y="0"/>
                </a:lnTo>
                <a:close/>
              </a:path>
              <a:path w="266064" h="168275">
                <a:moveTo>
                  <a:pt x="210981" y="0"/>
                </a:moveTo>
                <a:lnTo>
                  <a:pt x="185553" y="3705"/>
                </a:lnTo>
                <a:lnTo>
                  <a:pt x="169088" y="12023"/>
                </a:lnTo>
                <a:lnTo>
                  <a:pt x="159834" y="20762"/>
                </a:lnTo>
                <a:lnTo>
                  <a:pt x="156040" y="25725"/>
                </a:lnTo>
                <a:lnTo>
                  <a:pt x="257928" y="25725"/>
                </a:lnTo>
                <a:lnTo>
                  <a:pt x="253699" y="17756"/>
                </a:lnTo>
                <a:lnTo>
                  <a:pt x="236719" y="4945"/>
                </a:lnTo>
                <a:lnTo>
                  <a:pt x="2109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52470" y="887953"/>
            <a:ext cx="202190" cy="2315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78834" y="900257"/>
            <a:ext cx="482398" cy="2181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87604" y="946115"/>
            <a:ext cx="123071" cy="1677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6542" y="2354315"/>
            <a:ext cx="302260" cy="225425"/>
          </a:xfrm>
          <a:custGeom>
            <a:avLst/>
            <a:gdLst/>
            <a:ahLst/>
            <a:cxnLst/>
            <a:rect l="l" t="t" r="r" b="b"/>
            <a:pathLst>
              <a:path w="302260" h="225425">
                <a:moveTo>
                  <a:pt x="67030" y="0"/>
                </a:moveTo>
                <a:lnTo>
                  <a:pt x="0" y="0"/>
                </a:lnTo>
                <a:lnTo>
                  <a:pt x="60436" y="224819"/>
                </a:lnTo>
                <a:lnTo>
                  <a:pt x="126368" y="224819"/>
                </a:lnTo>
                <a:lnTo>
                  <a:pt x="140814" y="138694"/>
                </a:lnTo>
                <a:lnTo>
                  <a:pt x="93402" y="138694"/>
                </a:lnTo>
                <a:lnTo>
                  <a:pt x="67030" y="0"/>
                </a:lnTo>
                <a:close/>
              </a:path>
              <a:path w="302260" h="225425">
                <a:moveTo>
                  <a:pt x="197636" y="87243"/>
                </a:moveTo>
                <a:lnTo>
                  <a:pt x="150543" y="87243"/>
                </a:lnTo>
                <a:lnTo>
                  <a:pt x="174718" y="224819"/>
                </a:lnTo>
                <a:lnTo>
                  <a:pt x="240649" y="224819"/>
                </a:lnTo>
                <a:lnTo>
                  <a:pt x="263610" y="140931"/>
                </a:lnTo>
                <a:lnTo>
                  <a:pt x="207683" y="140931"/>
                </a:lnTo>
                <a:lnTo>
                  <a:pt x="197636" y="87243"/>
                </a:lnTo>
                <a:close/>
              </a:path>
              <a:path w="302260" h="225425">
                <a:moveTo>
                  <a:pt x="302185" y="0"/>
                </a:moveTo>
                <a:lnTo>
                  <a:pt x="235155" y="0"/>
                </a:lnTo>
                <a:lnTo>
                  <a:pt x="207683" y="140931"/>
                </a:lnTo>
                <a:lnTo>
                  <a:pt x="263610" y="140931"/>
                </a:lnTo>
                <a:lnTo>
                  <a:pt x="302185" y="0"/>
                </a:lnTo>
                <a:close/>
              </a:path>
              <a:path w="302260" h="225425">
                <a:moveTo>
                  <a:pt x="181310" y="0"/>
                </a:moveTo>
                <a:lnTo>
                  <a:pt x="120873" y="0"/>
                </a:lnTo>
                <a:lnTo>
                  <a:pt x="94501" y="138694"/>
                </a:lnTo>
                <a:lnTo>
                  <a:pt x="140814" y="138694"/>
                </a:lnTo>
                <a:lnTo>
                  <a:pt x="149444" y="87243"/>
                </a:lnTo>
                <a:lnTo>
                  <a:pt x="197636" y="87243"/>
                </a:lnTo>
                <a:lnTo>
                  <a:pt x="181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15210" y="2354315"/>
            <a:ext cx="61594" cy="43815"/>
          </a:xfrm>
          <a:custGeom>
            <a:avLst/>
            <a:gdLst/>
            <a:ahLst/>
            <a:cxnLst/>
            <a:rect l="l" t="t" r="r" b="b"/>
            <a:pathLst>
              <a:path w="61594" h="43814">
                <a:moveTo>
                  <a:pt x="61536" y="0"/>
                </a:moveTo>
                <a:lnTo>
                  <a:pt x="0" y="0"/>
                </a:lnTo>
                <a:lnTo>
                  <a:pt x="0" y="43621"/>
                </a:lnTo>
                <a:lnTo>
                  <a:pt x="61536" y="43621"/>
                </a:lnTo>
                <a:lnTo>
                  <a:pt x="61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45978" y="2415833"/>
            <a:ext cx="0" cy="163830"/>
          </a:xfrm>
          <a:custGeom>
            <a:avLst/>
            <a:gdLst/>
            <a:ahLst/>
            <a:cxnLst/>
            <a:rect l="l" t="t" r="r" b="b"/>
            <a:pathLst>
              <a:path h="163830">
                <a:moveTo>
                  <a:pt x="0" y="0"/>
                </a:moveTo>
                <a:lnTo>
                  <a:pt x="0" y="163301"/>
                </a:lnTo>
              </a:path>
            </a:pathLst>
          </a:custGeom>
          <a:ln w="615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11910" y="2411359"/>
            <a:ext cx="122555" cy="168275"/>
          </a:xfrm>
          <a:custGeom>
            <a:avLst/>
            <a:gdLst/>
            <a:ahLst/>
            <a:cxnLst/>
            <a:rect l="l" t="t" r="r" b="b"/>
            <a:pathLst>
              <a:path w="122555" h="168275">
                <a:moveTo>
                  <a:pt x="58239" y="4474"/>
                </a:moveTo>
                <a:lnTo>
                  <a:pt x="0" y="4474"/>
                </a:lnTo>
                <a:lnTo>
                  <a:pt x="0" y="167776"/>
                </a:lnTo>
                <a:lnTo>
                  <a:pt x="61535" y="167776"/>
                </a:lnTo>
                <a:lnTo>
                  <a:pt x="61535" y="102902"/>
                </a:lnTo>
                <a:lnTo>
                  <a:pt x="63801" y="80585"/>
                </a:lnTo>
                <a:lnTo>
                  <a:pt x="70600" y="65293"/>
                </a:lnTo>
                <a:lnTo>
                  <a:pt x="81933" y="56502"/>
                </a:lnTo>
                <a:lnTo>
                  <a:pt x="97798" y="53688"/>
                </a:lnTo>
                <a:lnTo>
                  <a:pt x="121973" y="53688"/>
                </a:lnTo>
                <a:lnTo>
                  <a:pt x="121973" y="30200"/>
                </a:lnTo>
                <a:lnTo>
                  <a:pt x="58239" y="30200"/>
                </a:lnTo>
                <a:lnTo>
                  <a:pt x="58239" y="4474"/>
                </a:lnTo>
                <a:close/>
              </a:path>
              <a:path w="122555" h="168275">
                <a:moveTo>
                  <a:pt x="121973" y="53688"/>
                </a:moveTo>
                <a:lnTo>
                  <a:pt x="110984" y="53688"/>
                </a:lnTo>
                <a:lnTo>
                  <a:pt x="116479" y="54807"/>
                </a:lnTo>
                <a:lnTo>
                  <a:pt x="121973" y="57044"/>
                </a:lnTo>
                <a:lnTo>
                  <a:pt x="121973" y="53688"/>
                </a:lnTo>
                <a:close/>
              </a:path>
              <a:path w="122555" h="168275">
                <a:moveTo>
                  <a:pt x="110984" y="0"/>
                </a:moveTo>
                <a:lnTo>
                  <a:pt x="104391" y="0"/>
                </a:lnTo>
                <a:lnTo>
                  <a:pt x="89471" y="1887"/>
                </a:lnTo>
                <a:lnTo>
                  <a:pt x="77332" y="7550"/>
                </a:lnTo>
                <a:lnTo>
                  <a:pt x="67459" y="16987"/>
                </a:lnTo>
                <a:lnTo>
                  <a:pt x="59338" y="30200"/>
                </a:lnTo>
                <a:lnTo>
                  <a:pt x="121973" y="30200"/>
                </a:lnTo>
                <a:lnTo>
                  <a:pt x="121973" y="2237"/>
                </a:lnTo>
                <a:lnTo>
                  <a:pt x="1109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44871" y="2365500"/>
            <a:ext cx="122555" cy="215900"/>
          </a:xfrm>
          <a:custGeom>
            <a:avLst/>
            <a:gdLst/>
            <a:ahLst/>
            <a:cxnLst/>
            <a:rect l="l" t="t" r="r" b="b"/>
            <a:pathLst>
              <a:path w="122554" h="215900">
                <a:moveTo>
                  <a:pt x="89007" y="88361"/>
                </a:moveTo>
                <a:lnTo>
                  <a:pt x="27471" y="88361"/>
                </a:lnTo>
                <a:lnTo>
                  <a:pt x="27471" y="166657"/>
                </a:lnTo>
                <a:lnTo>
                  <a:pt x="32502" y="193222"/>
                </a:lnTo>
                <a:lnTo>
                  <a:pt x="45465" y="208042"/>
                </a:lnTo>
                <a:lnTo>
                  <a:pt x="63167" y="214473"/>
                </a:lnTo>
                <a:lnTo>
                  <a:pt x="82414" y="215871"/>
                </a:lnTo>
                <a:lnTo>
                  <a:pt x="92458" y="215522"/>
                </a:lnTo>
                <a:lnTo>
                  <a:pt x="112546" y="213983"/>
                </a:lnTo>
                <a:lnTo>
                  <a:pt x="121973" y="213634"/>
                </a:lnTo>
                <a:lnTo>
                  <a:pt x="121973" y="166657"/>
                </a:lnTo>
                <a:lnTo>
                  <a:pt x="107687" y="166657"/>
                </a:lnTo>
                <a:lnTo>
                  <a:pt x="98279" y="165539"/>
                </a:lnTo>
                <a:lnTo>
                  <a:pt x="92578" y="161904"/>
                </a:lnTo>
                <a:lnTo>
                  <a:pt x="89763" y="155332"/>
                </a:lnTo>
                <a:lnTo>
                  <a:pt x="89007" y="145406"/>
                </a:lnTo>
                <a:lnTo>
                  <a:pt x="89007" y="88361"/>
                </a:lnTo>
                <a:close/>
              </a:path>
              <a:path w="122554" h="215900">
                <a:moveTo>
                  <a:pt x="121973" y="50332"/>
                </a:moveTo>
                <a:lnTo>
                  <a:pt x="0" y="50332"/>
                </a:lnTo>
                <a:lnTo>
                  <a:pt x="0" y="88361"/>
                </a:lnTo>
                <a:lnTo>
                  <a:pt x="121973" y="88361"/>
                </a:lnTo>
                <a:lnTo>
                  <a:pt x="121973" y="50332"/>
                </a:lnTo>
                <a:close/>
              </a:path>
              <a:path w="122554" h="215900">
                <a:moveTo>
                  <a:pt x="89007" y="0"/>
                </a:moveTo>
                <a:lnTo>
                  <a:pt x="27471" y="0"/>
                </a:lnTo>
                <a:lnTo>
                  <a:pt x="27471" y="50332"/>
                </a:lnTo>
                <a:lnTo>
                  <a:pt x="89007" y="50332"/>
                </a:lnTo>
                <a:lnTo>
                  <a:pt x="890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77833" y="2411359"/>
            <a:ext cx="161925" cy="172720"/>
          </a:xfrm>
          <a:custGeom>
            <a:avLst/>
            <a:gdLst/>
            <a:ahLst/>
            <a:cxnLst/>
            <a:rect l="l" t="t" r="r" b="b"/>
            <a:pathLst>
              <a:path w="161925" h="172719">
                <a:moveTo>
                  <a:pt x="58240" y="114087"/>
                </a:moveTo>
                <a:lnTo>
                  <a:pt x="0" y="114087"/>
                </a:lnTo>
                <a:lnTo>
                  <a:pt x="7589" y="141106"/>
                </a:lnTo>
                <a:lnTo>
                  <a:pt x="26098" y="159107"/>
                </a:lnTo>
                <a:lnTo>
                  <a:pt x="51612" y="169139"/>
                </a:lnTo>
                <a:lnTo>
                  <a:pt x="80217" y="172250"/>
                </a:lnTo>
                <a:lnTo>
                  <a:pt x="109148" y="169611"/>
                </a:lnTo>
                <a:lnTo>
                  <a:pt x="135297" y="160366"/>
                </a:lnTo>
                <a:lnTo>
                  <a:pt x="154235" y="142522"/>
                </a:lnTo>
                <a:lnTo>
                  <a:pt x="156652" y="133102"/>
                </a:lnTo>
                <a:lnTo>
                  <a:pt x="74722" y="133102"/>
                </a:lnTo>
                <a:lnTo>
                  <a:pt x="69228" y="130866"/>
                </a:lnTo>
                <a:lnTo>
                  <a:pt x="65932" y="128628"/>
                </a:lnTo>
                <a:lnTo>
                  <a:pt x="61536" y="124154"/>
                </a:lnTo>
                <a:lnTo>
                  <a:pt x="58240" y="119680"/>
                </a:lnTo>
                <a:lnTo>
                  <a:pt x="58240" y="114087"/>
                </a:lnTo>
                <a:close/>
              </a:path>
              <a:path w="161925" h="172719">
                <a:moveTo>
                  <a:pt x="79118" y="0"/>
                </a:moveTo>
                <a:lnTo>
                  <a:pt x="53827" y="2219"/>
                </a:lnTo>
                <a:lnTo>
                  <a:pt x="29257" y="10206"/>
                </a:lnTo>
                <a:lnTo>
                  <a:pt x="10662" y="25953"/>
                </a:lnTo>
                <a:lnTo>
                  <a:pt x="3297" y="51451"/>
                </a:lnTo>
                <a:lnTo>
                  <a:pt x="6954" y="70186"/>
                </a:lnTo>
                <a:lnTo>
                  <a:pt x="18543" y="84727"/>
                </a:lnTo>
                <a:lnTo>
                  <a:pt x="38992" y="95492"/>
                </a:lnTo>
                <a:lnTo>
                  <a:pt x="69228" y="102902"/>
                </a:lnTo>
                <a:lnTo>
                  <a:pt x="86603" y="106642"/>
                </a:lnTo>
                <a:lnTo>
                  <a:pt x="96974" y="110173"/>
                </a:lnTo>
                <a:lnTo>
                  <a:pt x="101988" y="114542"/>
                </a:lnTo>
                <a:lnTo>
                  <a:pt x="103293" y="120799"/>
                </a:lnTo>
                <a:lnTo>
                  <a:pt x="103293" y="129746"/>
                </a:lnTo>
                <a:lnTo>
                  <a:pt x="90107" y="133102"/>
                </a:lnTo>
                <a:lnTo>
                  <a:pt x="156652" y="133102"/>
                </a:lnTo>
                <a:lnTo>
                  <a:pt x="161532" y="114087"/>
                </a:lnTo>
                <a:lnTo>
                  <a:pt x="158458" y="96541"/>
                </a:lnTo>
                <a:lnTo>
                  <a:pt x="150131" y="83608"/>
                </a:lnTo>
                <a:lnTo>
                  <a:pt x="137889" y="74450"/>
                </a:lnTo>
                <a:lnTo>
                  <a:pt x="123072" y="68229"/>
                </a:lnTo>
                <a:lnTo>
                  <a:pt x="107705" y="64105"/>
                </a:lnTo>
                <a:lnTo>
                  <a:pt x="79032" y="58792"/>
                </a:lnTo>
                <a:lnTo>
                  <a:pt x="69228" y="55926"/>
                </a:lnTo>
                <a:lnTo>
                  <a:pt x="62635" y="51451"/>
                </a:lnTo>
                <a:lnTo>
                  <a:pt x="62635" y="36910"/>
                </a:lnTo>
                <a:lnTo>
                  <a:pt x="72524" y="34674"/>
                </a:lnTo>
                <a:lnTo>
                  <a:pt x="152064" y="34674"/>
                </a:lnTo>
                <a:lnTo>
                  <a:pt x="149427" y="25953"/>
                </a:lnTo>
                <a:lnTo>
                  <a:pt x="130901" y="10206"/>
                </a:lnTo>
                <a:lnTo>
                  <a:pt x="105988" y="2219"/>
                </a:lnTo>
                <a:lnTo>
                  <a:pt x="79118" y="0"/>
                </a:lnTo>
                <a:close/>
              </a:path>
              <a:path w="161925" h="172719">
                <a:moveTo>
                  <a:pt x="152064" y="34674"/>
                </a:moveTo>
                <a:lnTo>
                  <a:pt x="85711" y="34674"/>
                </a:lnTo>
                <a:lnTo>
                  <a:pt x="91205" y="35792"/>
                </a:lnTo>
                <a:lnTo>
                  <a:pt x="94501" y="39148"/>
                </a:lnTo>
                <a:lnTo>
                  <a:pt x="98897" y="42503"/>
                </a:lnTo>
                <a:lnTo>
                  <a:pt x="101095" y="45859"/>
                </a:lnTo>
                <a:lnTo>
                  <a:pt x="101095" y="51451"/>
                </a:lnTo>
                <a:lnTo>
                  <a:pt x="157136" y="51451"/>
                </a:lnTo>
                <a:lnTo>
                  <a:pt x="152064" y="34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58046" y="2411359"/>
            <a:ext cx="170815" cy="172720"/>
          </a:xfrm>
          <a:custGeom>
            <a:avLst/>
            <a:gdLst/>
            <a:ahLst/>
            <a:cxnLst/>
            <a:rect l="l" t="t" r="r" b="b"/>
            <a:pathLst>
              <a:path w="170814" h="172719">
                <a:moveTo>
                  <a:pt x="86808" y="0"/>
                </a:moveTo>
                <a:lnTo>
                  <a:pt x="52847" y="6221"/>
                </a:lnTo>
                <a:lnTo>
                  <a:pt x="25273" y="23768"/>
                </a:lnTo>
                <a:lnTo>
                  <a:pt x="6764" y="50962"/>
                </a:lnTo>
                <a:lnTo>
                  <a:pt x="0" y="86125"/>
                </a:lnTo>
                <a:lnTo>
                  <a:pt x="6764" y="121288"/>
                </a:lnTo>
                <a:lnTo>
                  <a:pt x="25273" y="148482"/>
                </a:lnTo>
                <a:lnTo>
                  <a:pt x="52847" y="166028"/>
                </a:lnTo>
                <a:lnTo>
                  <a:pt x="86808" y="172250"/>
                </a:lnTo>
                <a:lnTo>
                  <a:pt x="117164" y="167548"/>
                </a:lnTo>
                <a:lnTo>
                  <a:pt x="142575" y="153934"/>
                </a:lnTo>
                <a:lnTo>
                  <a:pt x="160981" y="132141"/>
                </a:lnTo>
                <a:lnTo>
                  <a:pt x="162817" y="126391"/>
                </a:lnTo>
                <a:lnTo>
                  <a:pt x="87908" y="126391"/>
                </a:lnTo>
                <a:lnTo>
                  <a:pt x="73880" y="122931"/>
                </a:lnTo>
                <a:lnTo>
                  <a:pt x="65518" y="113808"/>
                </a:lnTo>
                <a:lnTo>
                  <a:pt x="61484" y="100910"/>
                </a:lnTo>
                <a:lnTo>
                  <a:pt x="60436" y="86125"/>
                </a:lnTo>
                <a:lnTo>
                  <a:pt x="61484" y="71165"/>
                </a:lnTo>
                <a:lnTo>
                  <a:pt x="65518" y="57883"/>
                </a:lnTo>
                <a:lnTo>
                  <a:pt x="73880" y="48376"/>
                </a:lnTo>
                <a:lnTo>
                  <a:pt x="87908" y="44741"/>
                </a:lnTo>
                <a:lnTo>
                  <a:pt x="162136" y="44741"/>
                </a:lnTo>
                <a:lnTo>
                  <a:pt x="159900" y="36806"/>
                </a:lnTo>
                <a:lnTo>
                  <a:pt x="141889" y="16218"/>
                </a:lnTo>
                <a:lnTo>
                  <a:pt x="116666" y="4019"/>
                </a:lnTo>
                <a:lnTo>
                  <a:pt x="86808" y="0"/>
                </a:lnTo>
                <a:close/>
              </a:path>
              <a:path w="170814" h="172719">
                <a:moveTo>
                  <a:pt x="170321" y="102902"/>
                </a:moveTo>
                <a:lnTo>
                  <a:pt x="112082" y="102902"/>
                </a:lnTo>
                <a:lnTo>
                  <a:pt x="109696" y="111763"/>
                </a:lnTo>
                <a:lnTo>
                  <a:pt x="104528" y="119261"/>
                </a:lnTo>
                <a:lnTo>
                  <a:pt x="97093" y="124452"/>
                </a:lnTo>
                <a:lnTo>
                  <a:pt x="87908" y="126391"/>
                </a:lnTo>
                <a:lnTo>
                  <a:pt x="162817" y="126391"/>
                </a:lnTo>
                <a:lnTo>
                  <a:pt x="170321" y="102902"/>
                </a:lnTo>
                <a:close/>
              </a:path>
              <a:path w="170814" h="172719">
                <a:moveTo>
                  <a:pt x="162136" y="44741"/>
                </a:moveTo>
                <a:lnTo>
                  <a:pt x="94500" y="44741"/>
                </a:lnTo>
                <a:lnTo>
                  <a:pt x="99994" y="46977"/>
                </a:lnTo>
                <a:lnTo>
                  <a:pt x="103292" y="50333"/>
                </a:lnTo>
                <a:lnTo>
                  <a:pt x="107687" y="53688"/>
                </a:lnTo>
                <a:lnTo>
                  <a:pt x="109884" y="59280"/>
                </a:lnTo>
                <a:lnTo>
                  <a:pt x="109884" y="65992"/>
                </a:lnTo>
                <a:lnTo>
                  <a:pt x="168124" y="65992"/>
                </a:lnTo>
                <a:lnTo>
                  <a:pt x="162136" y="44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53642" y="2354315"/>
            <a:ext cx="168124" cy="2248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44843" y="2354315"/>
            <a:ext cx="426356" cy="2292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94271" y="2415833"/>
            <a:ext cx="168125" cy="1677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95362" y="2411359"/>
            <a:ext cx="168124" cy="1677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89857" y="2354315"/>
            <a:ext cx="174720" cy="2292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68964" y="2411359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776"/>
                </a:lnTo>
              </a:path>
            </a:pathLst>
          </a:custGeom>
          <a:ln w="68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73364" y="2382837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98" y="0"/>
                </a:lnTo>
              </a:path>
            </a:pathLst>
          </a:custGeom>
          <a:ln w="570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52476" y="2411359"/>
            <a:ext cx="175895" cy="172720"/>
          </a:xfrm>
          <a:custGeom>
            <a:avLst/>
            <a:gdLst/>
            <a:ahLst/>
            <a:cxnLst/>
            <a:rect l="l" t="t" r="r" b="b"/>
            <a:pathLst>
              <a:path w="175895" h="172719">
                <a:moveTo>
                  <a:pt x="84613" y="0"/>
                </a:moveTo>
                <a:lnTo>
                  <a:pt x="50067" y="6850"/>
                </a:lnTo>
                <a:lnTo>
                  <a:pt x="23351" y="25446"/>
                </a:lnTo>
                <a:lnTo>
                  <a:pt x="6112" y="52849"/>
                </a:lnTo>
                <a:lnTo>
                  <a:pt x="0" y="86125"/>
                </a:lnTo>
                <a:lnTo>
                  <a:pt x="6816" y="122703"/>
                </a:lnTo>
                <a:lnTo>
                  <a:pt x="25685" y="149740"/>
                </a:lnTo>
                <a:lnTo>
                  <a:pt x="54239" y="166500"/>
                </a:lnTo>
                <a:lnTo>
                  <a:pt x="90107" y="172250"/>
                </a:lnTo>
                <a:lnTo>
                  <a:pt x="116583" y="169069"/>
                </a:lnTo>
                <a:lnTo>
                  <a:pt x="140380" y="159387"/>
                </a:lnTo>
                <a:lnTo>
                  <a:pt x="159645" y="142994"/>
                </a:lnTo>
                <a:lnTo>
                  <a:pt x="165727" y="131984"/>
                </a:lnTo>
                <a:lnTo>
                  <a:pt x="89006" y="131984"/>
                </a:lnTo>
                <a:lnTo>
                  <a:pt x="76473" y="129590"/>
                </a:lnTo>
                <a:lnTo>
                  <a:pt x="67030" y="122896"/>
                </a:lnTo>
                <a:lnTo>
                  <a:pt x="60884" y="112637"/>
                </a:lnTo>
                <a:lnTo>
                  <a:pt x="58239" y="99547"/>
                </a:lnTo>
                <a:lnTo>
                  <a:pt x="175816" y="99547"/>
                </a:lnTo>
                <a:lnTo>
                  <a:pt x="171776" y="67111"/>
                </a:lnTo>
                <a:lnTo>
                  <a:pt x="58239" y="67111"/>
                </a:lnTo>
                <a:lnTo>
                  <a:pt x="61982" y="55366"/>
                </a:lnTo>
                <a:lnTo>
                  <a:pt x="68404" y="46977"/>
                </a:lnTo>
                <a:lnTo>
                  <a:pt x="77711" y="41944"/>
                </a:lnTo>
                <a:lnTo>
                  <a:pt x="90107" y="40266"/>
                </a:lnTo>
                <a:lnTo>
                  <a:pt x="161683" y="40266"/>
                </a:lnTo>
                <a:lnTo>
                  <a:pt x="154114" y="25865"/>
                </a:lnTo>
                <a:lnTo>
                  <a:pt x="125751" y="6588"/>
                </a:lnTo>
                <a:lnTo>
                  <a:pt x="84613" y="0"/>
                </a:lnTo>
                <a:close/>
              </a:path>
              <a:path w="175895" h="172719">
                <a:moveTo>
                  <a:pt x="172523" y="119680"/>
                </a:moveTo>
                <a:lnTo>
                  <a:pt x="115380" y="119680"/>
                </a:lnTo>
                <a:lnTo>
                  <a:pt x="110333" y="124906"/>
                </a:lnTo>
                <a:lnTo>
                  <a:pt x="103842" y="128768"/>
                </a:lnTo>
                <a:lnTo>
                  <a:pt x="96528" y="131163"/>
                </a:lnTo>
                <a:lnTo>
                  <a:pt x="89006" y="131984"/>
                </a:lnTo>
                <a:lnTo>
                  <a:pt x="165727" y="131984"/>
                </a:lnTo>
                <a:lnTo>
                  <a:pt x="172523" y="119680"/>
                </a:lnTo>
                <a:close/>
              </a:path>
              <a:path w="175895" h="172719">
                <a:moveTo>
                  <a:pt x="161683" y="40266"/>
                </a:moveTo>
                <a:lnTo>
                  <a:pt x="90107" y="40266"/>
                </a:lnTo>
                <a:lnTo>
                  <a:pt x="100719" y="42416"/>
                </a:lnTo>
                <a:lnTo>
                  <a:pt x="109063" y="48236"/>
                </a:lnTo>
                <a:lnTo>
                  <a:pt x="114523" y="56782"/>
                </a:lnTo>
                <a:lnTo>
                  <a:pt x="116481" y="67111"/>
                </a:lnTo>
                <a:lnTo>
                  <a:pt x="171776" y="67111"/>
                </a:lnTo>
                <a:lnTo>
                  <a:pt x="170528" y="57096"/>
                </a:lnTo>
                <a:lnTo>
                  <a:pt x="161683" y="402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46976" y="2411359"/>
            <a:ext cx="171450" cy="172720"/>
          </a:xfrm>
          <a:custGeom>
            <a:avLst/>
            <a:gdLst/>
            <a:ahLst/>
            <a:cxnLst/>
            <a:rect l="l" t="t" r="r" b="b"/>
            <a:pathLst>
              <a:path w="171450" h="172719">
                <a:moveTo>
                  <a:pt x="87906" y="0"/>
                </a:moveTo>
                <a:lnTo>
                  <a:pt x="53774" y="6221"/>
                </a:lnTo>
                <a:lnTo>
                  <a:pt x="25822" y="23768"/>
                </a:lnTo>
                <a:lnTo>
                  <a:pt x="6936" y="50962"/>
                </a:lnTo>
                <a:lnTo>
                  <a:pt x="0" y="86125"/>
                </a:lnTo>
                <a:lnTo>
                  <a:pt x="6936" y="121288"/>
                </a:lnTo>
                <a:lnTo>
                  <a:pt x="25822" y="148482"/>
                </a:lnTo>
                <a:lnTo>
                  <a:pt x="53774" y="166028"/>
                </a:lnTo>
                <a:lnTo>
                  <a:pt x="87906" y="172250"/>
                </a:lnTo>
                <a:lnTo>
                  <a:pt x="118108" y="167548"/>
                </a:lnTo>
                <a:lnTo>
                  <a:pt x="143261" y="153934"/>
                </a:lnTo>
                <a:lnTo>
                  <a:pt x="161615" y="132141"/>
                </a:lnTo>
                <a:lnTo>
                  <a:pt x="163543" y="126391"/>
                </a:lnTo>
                <a:lnTo>
                  <a:pt x="89006" y="126391"/>
                </a:lnTo>
                <a:lnTo>
                  <a:pt x="74516" y="122931"/>
                </a:lnTo>
                <a:lnTo>
                  <a:pt x="66206" y="113808"/>
                </a:lnTo>
                <a:lnTo>
                  <a:pt x="62429" y="100910"/>
                </a:lnTo>
                <a:lnTo>
                  <a:pt x="61536" y="86125"/>
                </a:lnTo>
                <a:lnTo>
                  <a:pt x="62429" y="71165"/>
                </a:lnTo>
                <a:lnTo>
                  <a:pt x="66206" y="57883"/>
                </a:lnTo>
                <a:lnTo>
                  <a:pt x="74516" y="48376"/>
                </a:lnTo>
                <a:lnTo>
                  <a:pt x="89006" y="44741"/>
                </a:lnTo>
                <a:lnTo>
                  <a:pt x="163233" y="44741"/>
                </a:lnTo>
                <a:lnTo>
                  <a:pt x="160997" y="36806"/>
                </a:lnTo>
                <a:lnTo>
                  <a:pt x="142986" y="16218"/>
                </a:lnTo>
                <a:lnTo>
                  <a:pt x="117763" y="4019"/>
                </a:lnTo>
                <a:lnTo>
                  <a:pt x="87906" y="0"/>
                </a:lnTo>
                <a:close/>
              </a:path>
              <a:path w="171450" h="172719">
                <a:moveTo>
                  <a:pt x="171418" y="102902"/>
                </a:moveTo>
                <a:lnTo>
                  <a:pt x="112083" y="102902"/>
                </a:lnTo>
                <a:lnTo>
                  <a:pt x="109867" y="111763"/>
                </a:lnTo>
                <a:lnTo>
                  <a:pt x="105076" y="119261"/>
                </a:lnTo>
                <a:lnTo>
                  <a:pt x="98020" y="124452"/>
                </a:lnTo>
                <a:lnTo>
                  <a:pt x="89006" y="126391"/>
                </a:lnTo>
                <a:lnTo>
                  <a:pt x="163543" y="126391"/>
                </a:lnTo>
                <a:lnTo>
                  <a:pt x="171418" y="102902"/>
                </a:lnTo>
                <a:close/>
              </a:path>
              <a:path w="171450" h="172719">
                <a:moveTo>
                  <a:pt x="163233" y="44741"/>
                </a:moveTo>
                <a:lnTo>
                  <a:pt x="95601" y="44741"/>
                </a:lnTo>
                <a:lnTo>
                  <a:pt x="99994" y="46977"/>
                </a:lnTo>
                <a:lnTo>
                  <a:pt x="104388" y="50333"/>
                </a:lnTo>
                <a:lnTo>
                  <a:pt x="107685" y="53688"/>
                </a:lnTo>
                <a:lnTo>
                  <a:pt x="109882" y="59280"/>
                </a:lnTo>
                <a:lnTo>
                  <a:pt x="110983" y="65992"/>
                </a:lnTo>
                <a:lnTo>
                  <a:pt x="169222" y="65992"/>
                </a:lnTo>
                <a:lnTo>
                  <a:pt x="163233" y="44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43669" y="2354315"/>
            <a:ext cx="167028" cy="2248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44762" y="2411359"/>
            <a:ext cx="167025" cy="1677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46948" y="2354315"/>
            <a:ext cx="61594" cy="43815"/>
          </a:xfrm>
          <a:custGeom>
            <a:avLst/>
            <a:gdLst/>
            <a:ahLst/>
            <a:cxnLst/>
            <a:rect l="l" t="t" r="r" b="b"/>
            <a:pathLst>
              <a:path w="61595" h="43814">
                <a:moveTo>
                  <a:pt x="61536" y="0"/>
                </a:moveTo>
                <a:lnTo>
                  <a:pt x="0" y="0"/>
                </a:lnTo>
                <a:lnTo>
                  <a:pt x="0" y="43621"/>
                </a:lnTo>
                <a:lnTo>
                  <a:pt x="61536" y="43621"/>
                </a:lnTo>
                <a:lnTo>
                  <a:pt x="61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77717" y="2415833"/>
            <a:ext cx="0" cy="163830"/>
          </a:xfrm>
          <a:custGeom>
            <a:avLst/>
            <a:gdLst/>
            <a:ahLst/>
            <a:cxnLst/>
            <a:rect l="l" t="t" r="r" b="b"/>
            <a:pathLst>
              <a:path h="163830">
                <a:moveTo>
                  <a:pt x="0" y="0"/>
                </a:moveTo>
                <a:lnTo>
                  <a:pt x="0" y="163301"/>
                </a:lnTo>
              </a:path>
            </a:pathLst>
          </a:custGeom>
          <a:ln w="615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44747" y="2354315"/>
            <a:ext cx="178017" cy="2248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14124" y="1208965"/>
            <a:ext cx="432434" cy="478790"/>
          </a:xfrm>
          <a:custGeom>
            <a:avLst/>
            <a:gdLst/>
            <a:ahLst/>
            <a:cxnLst/>
            <a:rect l="l" t="t" r="r" b="b"/>
            <a:pathLst>
              <a:path w="432435" h="478789">
                <a:moveTo>
                  <a:pt x="257132" y="0"/>
                </a:moveTo>
                <a:lnTo>
                  <a:pt x="0" y="0"/>
                </a:lnTo>
                <a:lnTo>
                  <a:pt x="0" y="478720"/>
                </a:lnTo>
                <a:lnTo>
                  <a:pt x="267022" y="478720"/>
                </a:lnTo>
                <a:lnTo>
                  <a:pt x="315811" y="472725"/>
                </a:lnTo>
                <a:lnTo>
                  <a:pt x="360644" y="454918"/>
                </a:lnTo>
                <a:lnTo>
                  <a:pt x="397566" y="425569"/>
                </a:lnTo>
                <a:lnTo>
                  <a:pt x="422620" y="384944"/>
                </a:lnTo>
                <a:lnTo>
                  <a:pt x="426251" y="364632"/>
                </a:lnTo>
                <a:lnTo>
                  <a:pt x="145048" y="364632"/>
                </a:lnTo>
                <a:lnTo>
                  <a:pt x="145048" y="275151"/>
                </a:lnTo>
                <a:lnTo>
                  <a:pt x="418743" y="275151"/>
                </a:lnTo>
                <a:lnTo>
                  <a:pt x="406714" y="252502"/>
                </a:lnTo>
                <a:lnTo>
                  <a:pt x="380393" y="228559"/>
                </a:lnTo>
                <a:lnTo>
                  <a:pt x="349436" y="213634"/>
                </a:lnTo>
                <a:lnTo>
                  <a:pt x="373370" y="197695"/>
                </a:lnTo>
                <a:lnTo>
                  <a:pt x="384342" y="185671"/>
                </a:lnTo>
                <a:lnTo>
                  <a:pt x="145048" y="185671"/>
                </a:lnTo>
                <a:lnTo>
                  <a:pt x="145048" y="114087"/>
                </a:lnTo>
                <a:lnTo>
                  <a:pt x="407008" y="114087"/>
                </a:lnTo>
                <a:lnTo>
                  <a:pt x="403939" y="88335"/>
                </a:lnTo>
                <a:lnTo>
                  <a:pt x="390445" y="56292"/>
                </a:lnTo>
                <a:lnTo>
                  <a:pt x="363765" y="27953"/>
                </a:lnTo>
                <a:lnTo>
                  <a:pt x="320470" y="7722"/>
                </a:lnTo>
                <a:lnTo>
                  <a:pt x="257132" y="0"/>
                </a:lnTo>
                <a:close/>
              </a:path>
              <a:path w="432435" h="478789">
                <a:moveTo>
                  <a:pt x="418743" y="275151"/>
                </a:moveTo>
                <a:lnTo>
                  <a:pt x="236253" y="275151"/>
                </a:lnTo>
                <a:lnTo>
                  <a:pt x="258522" y="278035"/>
                </a:lnTo>
                <a:lnTo>
                  <a:pt x="274301" y="286476"/>
                </a:lnTo>
                <a:lnTo>
                  <a:pt x="283693" y="300160"/>
                </a:lnTo>
                <a:lnTo>
                  <a:pt x="286801" y="318773"/>
                </a:lnTo>
                <a:lnTo>
                  <a:pt x="282200" y="341510"/>
                </a:lnTo>
                <a:lnTo>
                  <a:pt x="269769" y="355544"/>
                </a:lnTo>
                <a:lnTo>
                  <a:pt x="251569" y="362657"/>
                </a:lnTo>
                <a:lnTo>
                  <a:pt x="229661" y="364632"/>
                </a:lnTo>
                <a:lnTo>
                  <a:pt x="426251" y="364632"/>
                </a:lnTo>
                <a:lnTo>
                  <a:pt x="431850" y="333314"/>
                </a:lnTo>
                <a:lnTo>
                  <a:pt x="425000" y="286931"/>
                </a:lnTo>
                <a:lnTo>
                  <a:pt x="418743" y="275151"/>
                </a:lnTo>
                <a:close/>
              </a:path>
              <a:path w="432435" h="478789">
                <a:moveTo>
                  <a:pt x="407008" y="114087"/>
                </a:moveTo>
                <a:lnTo>
                  <a:pt x="220869" y="114087"/>
                </a:lnTo>
                <a:lnTo>
                  <a:pt x="241112" y="115695"/>
                </a:lnTo>
                <a:lnTo>
                  <a:pt x="256720" y="121078"/>
                </a:lnTo>
                <a:lnTo>
                  <a:pt x="266764" y="131074"/>
                </a:lnTo>
                <a:lnTo>
                  <a:pt x="270318" y="146524"/>
                </a:lnTo>
                <a:lnTo>
                  <a:pt x="266918" y="165853"/>
                </a:lnTo>
                <a:lnTo>
                  <a:pt x="257131" y="177842"/>
                </a:lnTo>
                <a:lnTo>
                  <a:pt x="241576" y="183959"/>
                </a:lnTo>
                <a:lnTo>
                  <a:pt x="220869" y="185671"/>
                </a:lnTo>
                <a:lnTo>
                  <a:pt x="384342" y="185671"/>
                </a:lnTo>
                <a:lnTo>
                  <a:pt x="391742" y="177562"/>
                </a:lnTo>
                <a:lnTo>
                  <a:pt x="403520" y="151977"/>
                </a:lnTo>
                <a:lnTo>
                  <a:pt x="407675" y="119680"/>
                </a:lnTo>
                <a:lnTo>
                  <a:pt x="407008" y="114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65754" y="1330882"/>
            <a:ext cx="375920" cy="365760"/>
          </a:xfrm>
          <a:custGeom>
            <a:avLst/>
            <a:gdLst/>
            <a:ahLst/>
            <a:cxnLst/>
            <a:rect l="l" t="t" r="r" b="b"/>
            <a:pathLst>
              <a:path w="375920" h="365760">
                <a:moveTo>
                  <a:pt x="181310" y="0"/>
                </a:moveTo>
                <a:lnTo>
                  <a:pt x="130107" y="6597"/>
                </a:lnTo>
                <a:lnTo>
                  <a:pt x="85954" y="25187"/>
                </a:lnTo>
                <a:lnTo>
                  <a:pt x="49860" y="53967"/>
                </a:lnTo>
                <a:lnTo>
                  <a:pt x="22831" y="91137"/>
                </a:lnTo>
                <a:lnTo>
                  <a:pt x="5875" y="134893"/>
                </a:lnTo>
                <a:lnTo>
                  <a:pt x="0" y="183435"/>
                </a:lnTo>
                <a:lnTo>
                  <a:pt x="4885" y="230161"/>
                </a:lnTo>
                <a:lnTo>
                  <a:pt x="18901" y="270450"/>
                </a:lnTo>
                <a:lnTo>
                  <a:pt x="41086" y="304028"/>
                </a:lnTo>
                <a:lnTo>
                  <a:pt x="70480" y="330622"/>
                </a:lnTo>
                <a:lnTo>
                  <a:pt x="106120" y="349956"/>
                </a:lnTo>
                <a:lnTo>
                  <a:pt x="147047" y="361757"/>
                </a:lnTo>
                <a:lnTo>
                  <a:pt x="192298" y="365752"/>
                </a:lnTo>
                <a:lnTo>
                  <a:pt x="238011" y="361430"/>
                </a:lnTo>
                <a:lnTo>
                  <a:pt x="280295" y="348357"/>
                </a:lnTo>
                <a:lnTo>
                  <a:pt x="317305" y="326371"/>
                </a:lnTo>
                <a:lnTo>
                  <a:pt x="347194" y="295312"/>
                </a:lnTo>
                <a:lnTo>
                  <a:pt x="355338" y="279627"/>
                </a:lnTo>
                <a:lnTo>
                  <a:pt x="191200" y="279627"/>
                </a:lnTo>
                <a:lnTo>
                  <a:pt x="164209" y="274646"/>
                </a:lnTo>
                <a:lnTo>
                  <a:pt x="144224" y="260752"/>
                </a:lnTo>
                <a:lnTo>
                  <a:pt x="131243" y="239517"/>
                </a:lnTo>
                <a:lnTo>
                  <a:pt x="125268" y="212516"/>
                </a:lnTo>
                <a:lnTo>
                  <a:pt x="375808" y="212516"/>
                </a:lnTo>
                <a:lnTo>
                  <a:pt x="372127" y="158129"/>
                </a:lnTo>
                <a:lnTo>
                  <a:pt x="368545" y="143169"/>
                </a:lnTo>
                <a:lnTo>
                  <a:pt x="125268" y="143169"/>
                </a:lnTo>
                <a:lnTo>
                  <a:pt x="133115" y="118037"/>
                </a:lnTo>
                <a:lnTo>
                  <a:pt x="146833" y="99827"/>
                </a:lnTo>
                <a:lnTo>
                  <a:pt x="166527" y="88746"/>
                </a:lnTo>
                <a:lnTo>
                  <a:pt x="192298" y="85006"/>
                </a:lnTo>
                <a:lnTo>
                  <a:pt x="348127" y="85006"/>
                </a:lnTo>
                <a:lnTo>
                  <a:pt x="341814" y="72053"/>
                </a:lnTo>
                <a:lnTo>
                  <a:pt x="314605" y="41029"/>
                </a:lnTo>
                <a:lnTo>
                  <a:pt x="278977" y="18456"/>
                </a:lnTo>
                <a:lnTo>
                  <a:pt x="234642" y="4669"/>
                </a:lnTo>
                <a:lnTo>
                  <a:pt x="181310" y="0"/>
                </a:lnTo>
                <a:close/>
              </a:path>
              <a:path w="375920" h="365760">
                <a:moveTo>
                  <a:pt x="368116" y="255019"/>
                </a:moveTo>
                <a:lnTo>
                  <a:pt x="246143" y="255019"/>
                </a:lnTo>
                <a:lnTo>
                  <a:pt x="235858" y="265942"/>
                </a:lnTo>
                <a:lnTo>
                  <a:pt x="222380" y="273614"/>
                </a:lnTo>
                <a:lnTo>
                  <a:pt x="207047" y="278141"/>
                </a:lnTo>
                <a:lnTo>
                  <a:pt x="191200" y="279627"/>
                </a:lnTo>
                <a:lnTo>
                  <a:pt x="355338" y="279627"/>
                </a:lnTo>
                <a:lnTo>
                  <a:pt x="368116" y="255019"/>
                </a:lnTo>
                <a:close/>
              </a:path>
              <a:path w="375920" h="365760">
                <a:moveTo>
                  <a:pt x="348127" y="85006"/>
                </a:moveTo>
                <a:lnTo>
                  <a:pt x="192298" y="85006"/>
                </a:lnTo>
                <a:lnTo>
                  <a:pt x="215770" y="89533"/>
                </a:lnTo>
                <a:lnTo>
                  <a:pt x="234193" y="101924"/>
                </a:lnTo>
                <a:lnTo>
                  <a:pt x="246229" y="120397"/>
                </a:lnTo>
                <a:lnTo>
                  <a:pt x="250538" y="143169"/>
                </a:lnTo>
                <a:lnTo>
                  <a:pt x="368545" y="143169"/>
                </a:lnTo>
                <a:lnTo>
                  <a:pt x="360892" y="111198"/>
                </a:lnTo>
                <a:lnTo>
                  <a:pt x="348127" y="85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75628" y="1330882"/>
            <a:ext cx="261620" cy="356870"/>
          </a:xfrm>
          <a:custGeom>
            <a:avLst/>
            <a:gdLst/>
            <a:ahLst/>
            <a:cxnLst/>
            <a:rect l="l" t="t" r="r" b="b"/>
            <a:pathLst>
              <a:path w="261620" h="356869">
                <a:moveTo>
                  <a:pt x="125268" y="8948"/>
                </a:moveTo>
                <a:lnTo>
                  <a:pt x="0" y="8948"/>
                </a:lnTo>
                <a:lnTo>
                  <a:pt x="0" y="356803"/>
                </a:lnTo>
                <a:lnTo>
                  <a:pt x="130763" y="356803"/>
                </a:lnTo>
                <a:lnTo>
                  <a:pt x="130763" y="219227"/>
                </a:lnTo>
                <a:lnTo>
                  <a:pt x="135862" y="171184"/>
                </a:lnTo>
                <a:lnTo>
                  <a:pt x="150954" y="138555"/>
                </a:lnTo>
                <a:lnTo>
                  <a:pt x="175730" y="119977"/>
                </a:lnTo>
                <a:lnTo>
                  <a:pt x="209880" y="114087"/>
                </a:lnTo>
                <a:lnTo>
                  <a:pt x="261527" y="114087"/>
                </a:lnTo>
                <a:lnTo>
                  <a:pt x="261527" y="63755"/>
                </a:lnTo>
                <a:lnTo>
                  <a:pt x="125268" y="63755"/>
                </a:lnTo>
                <a:lnTo>
                  <a:pt x="125268" y="8948"/>
                </a:lnTo>
                <a:close/>
              </a:path>
              <a:path w="261620" h="356869">
                <a:moveTo>
                  <a:pt x="261527" y="114087"/>
                </a:moveTo>
                <a:lnTo>
                  <a:pt x="209880" y="114087"/>
                </a:lnTo>
                <a:lnTo>
                  <a:pt x="227222" y="114681"/>
                </a:lnTo>
                <a:lnTo>
                  <a:pt x="240648" y="116324"/>
                </a:lnTo>
                <a:lnTo>
                  <a:pt x="251603" y="118806"/>
                </a:lnTo>
                <a:lnTo>
                  <a:pt x="261527" y="121916"/>
                </a:lnTo>
                <a:lnTo>
                  <a:pt x="261527" y="114087"/>
                </a:lnTo>
                <a:close/>
              </a:path>
              <a:path w="261620" h="356869">
                <a:moveTo>
                  <a:pt x="223067" y="0"/>
                </a:moveTo>
                <a:lnTo>
                  <a:pt x="191131" y="4141"/>
                </a:lnTo>
                <a:lnTo>
                  <a:pt x="165377" y="16358"/>
                </a:lnTo>
                <a:lnTo>
                  <a:pt x="144568" y="36334"/>
                </a:lnTo>
                <a:lnTo>
                  <a:pt x="127467" y="63755"/>
                </a:lnTo>
                <a:lnTo>
                  <a:pt x="261527" y="63755"/>
                </a:lnTo>
                <a:lnTo>
                  <a:pt x="261527" y="5592"/>
                </a:lnTo>
                <a:lnTo>
                  <a:pt x="251809" y="3303"/>
                </a:lnTo>
                <a:lnTo>
                  <a:pt x="242297" y="1538"/>
                </a:lnTo>
                <a:lnTo>
                  <a:pt x="232785" y="402"/>
                </a:lnTo>
                <a:lnTo>
                  <a:pt x="223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65726" y="1339830"/>
            <a:ext cx="354965" cy="356870"/>
          </a:xfrm>
          <a:custGeom>
            <a:avLst/>
            <a:gdLst/>
            <a:ahLst/>
            <a:cxnLst/>
            <a:rect l="l" t="t" r="r" b="b"/>
            <a:pathLst>
              <a:path w="354964" h="356869">
                <a:moveTo>
                  <a:pt x="129664" y="0"/>
                </a:moveTo>
                <a:lnTo>
                  <a:pt x="0" y="0"/>
                </a:lnTo>
                <a:lnTo>
                  <a:pt x="0" y="238241"/>
                </a:lnTo>
                <a:lnTo>
                  <a:pt x="9700" y="290269"/>
                </a:lnTo>
                <a:lnTo>
                  <a:pt x="35575" y="327302"/>
                </a:lnTo>
                <a:lnTo>
                  <a:pt x="72781" y="349446"/>
                </a:lnTo>
                <a:lnTo>
                  <a:pt x="116478" y="356803"/>
                </a:lnTo>
                <a:lnTo>
                  <a:pt x="152843" y="353290"/>
                </a:lnTo>
                <a:lnTo>
                  <a:pt x="183233" y="342962"/>
                </a:lnTo>
                <a:lnTo>
                  <a:pt x="208266" y="326131"/>
                </a:lnTo>
                <a:lnTo>
                  <a:pt x="228561" y="303115"/>
                </a:lnTo>
                <a:lnTo>
                  <a:pt x="354930" y="303115"/>
                </a:lnTo>
                <a:lnTo>
                  <a:pt x="354930" y="250545"/>
                </a:lnTo>
                <a:lnTo>
                  <a:pt x="172519" y="250545"/>
                </a:lnTo>
                <a:lnTo>
                  <a:pt x="150061" y="245546"/>
                </a:lnTo>
                <a:lnTo>
                  <a:pt x="137081" y="231530"/>
                </a:lnTo>
                <a:lnTo>
                  <a:pt x="131106" y="209964"/>
                </a:lnTo>
                <a:lnTo>
                  <a:pt x="129722" y="183434"/>
                </a:lnTo>
                <a:lnTo>
                  <a:pt x="129664" y="0"/>
                </a:lnTo>
                <a:close/>
              </a:path>
              <a:path w="354964" h="356869">
                <a:moveTo>
                  <a:pt x="354930" y="303115"/>
                </a:moveTo>
                <a:lnTo>
                  <a:pt x="229660" y="303115"/>
                </a:lnTo>
                <a:lnTo>
                  <a:pt x="229660" y="347855"/>
                </a:lnTo>
                <a:lnTo>
                  <a:pt x="354930" y="347855"/>
                </a:lnTo>
                <a:lnTo>
                  <a:pt x="354930" y="303115"/>
                </a:lnTo>
                <a:close/>
              </a:path>
              <a:path w="354964" h="356869">
                <a:moveTo>
                  <a:pt x="354930" y="0"/>
                </a:moveTo>
                <a:lnTo>
                  <a:pt x="225265" y="0"/>
                </a:lnTo>
                <a:lnTo>
                  <a:pt x="225265" y="183434"/>
                </a:lnTo>
                <a:lnTo>
                  <a:pt x="220268" y="217514"/>
                </a:lnTo>
                <a:lnTo>
                  <a:pt x="207546" y="237961"/>
                </a:lnTo>
                <a:lnTo>
                  <a:pt x="190496" y="247923"/>
                </a:lnTo>
                <a:lnTo>
                  <a:pt x="172519" y="250545"/>
                </a:lnTo>
                <a:lnTo>
                  <a:pt x="354930" y="250545"/>
                </a:lnTo>
                <a:lnTo>
                  <a:pt x="3549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51424" y="1208965"/>
            <a:ext cx="254000" cy="478790"/>
          </a:xfrm>
          <a:custGeom>
            <a:avLst/>
            <a:gdLst/>
            <a:ahLst/>
            <a:cxnLst/>
            <a:rect l="l" t="t" r="r" b="b"/>
            <a:pathLst>
              <a:path w="254000" h="478789">
                <a:moveTo>
                  <a:pt x="184606" y="212516"/>
                </a:moveTo>
                <a:lnTo>
                  <a:pt x="53843" y="212516"/>
                </a:lnTo>
                <a:lnTo>
                  <a:pt x="53843" y="478720"/>
                </a:lnTo>
                <a:lnTo>
                  <a:pt x="184606" y="478720"/>
                </a:lnTo>
                <a:lnTo>
                  <a:pt x="184606" y="212516"/>
                </a:lnTo>
                <a:close/>
              </a:path>
              <a:path w="254000" h="478789">
                <a:moveTo>
                  <a:pt x="250538" y="130865"/>
                </a:moveTo>
                <a:lnTo>
                  <a:pt x="0" y="130865"/>
                </a:lnTo>
                <a:lnTo>
                  <a:pt x="0" y="212516"/>
                </a:lnTo>
                <a:lnTo>
                  <a:pt x="250538" y="212516"/>
                </a:lnTo>
                <a:lnTo>
                  <a:pt x="250538" y="130865"/>
                </a:lnTo>
                <a:close/>
              </a:path>
              <a:path w="254000" h="478789">
                <a:moveTo>
                  <a:pt x="194497" y="0"/>
                </a:moveTo>
                <a:lnTo>
                  <a:pt x="128428" y="5312"/>
                </a:lnTo>
                <a:lnTo>
                  <a:pt x="81314" y="32436"/>
                </a:lnTo>
                <a:lnTo>
                  <a:pt x="57689" y="78294"/>
                </a:lnTo>
                <a:lnTo>
                  <a:pt x="53843" y="130865"/>
                </a:lnTo>
                <a:lnTo>
                  <a:pt x="181310" y="130865"/>
                </a:lnTo>
                <a:lnTo>
                  <a:pt x="182718" y="110539"/>
                </a:lnTo>
                <a:lnTo>
                  <a:pt x="189277" y="97449"/>
                </a:lnTo>
                <a:lnTo>
                  <a:pt x="202017" y="90441"/>
                </a:lnTo>
                <a:lnTo>
                  <a:pt x="221969" y="88361"/>
                </a:lnTo>
                <a:lnTo>
                  <a:pt x="253836" y="88361"/>
                </a:lnTo>
                <a:lnTo>
                  <a:pt x="253836" y="2236"/>
                </a:lnTo>
                <a:lnTo>
                  <a:pt x="224166" y="698"/>
                </a:lnTo>
                <a:lnTo>
                  <a:pt x="209332" y="192"/>
                </a:lnTo>
                <a:lnTo>
                  <a:pt x="194497" y="0"/>
                </a:lnTo>
                <a:close/>
              </a:path>
              <a:path w="254000" h="478789">
                <a:moveTo>
                  <a:pt x="253836" y="88361"/>
                </a:moveTo>
                <a:lnTo>
                  <a:pt x="221969" y="88361"/>
                </a:lnTo>
                <a:lnTo>
                  <a:pt x="230038" y="88921"/>
                </a:lnTo>
                <a:lnTo>
                  <a:pt x="237902" y="90319"/>
                </a:lnTo>
                <a:lnTo>
                  <a:pt x="253836" y="93954"/>
                </a:lnTo>
                <a:lnTo>
                  <a:pt x="253836" y="88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00865" y="1330882"/>
            <a:ext cx="345440" cy="365760"/>
          </a:xfrm>
          <a:custGeom>
            <a:avLst/>
            <a:gdLst/>
            <a:ahLst/>
            <a:cxnLst/>
            <a:rect l="l" t="t" r="r" b="b"/>
            <a:pathLst>
              <a:path w="345439" h="365760">
                <a:moveTo>
                  <a:pt x="125270" y="242716"/>
                </a:moveTo>
                <a:lnTo>
                  <a:pt x="0" y="242716"/>
                </a:lnTo>
                <a:lnTo>
                  <a:pt x="10857" y="289872"/>
                </a:lnTo>
                <a:lnTo>
                  <a:pt x="37800" y="324680"/>
                </a:lnTo>
                <a:lnTo>
                  <a:pt x="76348" y="348213"/>
                </a:lnTo>
                <a:lnTo>
                  <a:pt x="122017" y="361546"/>
                </a:lnTo>
                <a:lnTo>
                  <a:pt x="170323" y="365752"/>
                </a:lnTo>
                <a:lnTo>
                  <a:pt x="220562" y="362190"/>
                </a:lnTo>
                <a:lnTo>
                  <a:pt x="267901" y="350146"/>
                </a:lnTo>
                <a:lnTo>
                  <a:pt x="307591" y="327579"/>
                </a:lnTo>
                <a:lnTo>
                  <a:pt x="334886" y="292449"/>
                </a:lnTo>
                <a:lnTo>
                  <a:pt x="336819" y="282981"/>
                </a:lnTo>
                <a:lnTo>
                  <a:pt x="175817" y="282981"/>
                </a:lnTo>
                <a:lnTo>
                  <a:pt x="164295" y="282352"/>
                </a:lnTo>
                <a:lnTo>
                  <a:pt x="129253" y="259493"/>
                </a:lnTo>
                <a:lnTo>
                  <a:pt x="126283" y="251524"/>
                </a:lnTo>
                <a:lnTo>
                  <a:pt x="125270" y="242716"/>
                </a:lnTo>
                <a:close/>
              </a:path>
              <a:path w="345439" h="365760">
                <a:moveTo>
                  <a:pt x="169223" y="0"/>
                </a:moveTo>
                <a:lnTo>
                  <a:pt x="126262" y="3033"/>
                </a:lnTo>
                <a:lnTo>
                  <a:pt x="82932" y="13529"/>
                </a:lnTo>
                <a:lnTo>
                  <a:pt x="44930" y="33582"/>
                </a:lnTo>
                <a:lnTo>
                  <a:pt x="17951" y="65285"/>
                </a:lnTo>
                <a:lnTo>
                  <a:pt x="7692" y="110732"/>
                </a:lnTo>
                <a:lnTo>
                  <a:pt x="15590" y="150334"/>
                </a:lnTo>
                <a:lnTo>
                  <a:pt x="40382" y="180918"/>
                </a:lnTo>
                <a:lnTo>
                  <a:pt x="83718" y="203533"/>
                </a:lnTo>
                <a:lnTo>
                  <a:pt x="147246" y="219227"/>
                </a:lnTo>
                <a:lnTo>
                  <a:pt x="184539" y="226882"/>
                </a:lnTo>
                <a:lnTo>
                  <a:pt x="206585" y="234327"/>
                </a:lnTo>
                <a:lnTo>
                  <a:pt x="217092" y="243450"/>
                </a:lnTo>
                <a:lnTo>
                  <a:pt x="219771" y="256137"/>
                </a:lnTo>
                <a:lnTo>
                  <a:pt x="215221" y="268825"/>
                </a:lnTo>
                <a:lnTo>
                  <a:pt x="203975" y="277109"/>
                </a:lnTo>
                <a:lnTo>
                  <a:pt x="189639" y="281618"/>
                </a:lnTo>
                <a:lnTo>
                  <a:pt x="175817" y="282981"/>
                </a:lnTo>
                <a:lnTo>
                  <a:pt x="336819" y="282981"/>
                </a:lnTo>
                <a:lnTo>
                  <a:pt x="345039" y="242716"/>
                </a:lnTo>
                <a:lnTo>
                  <a:pt x="338343" y="205333"/>
                </a:lnTo>
                <a:lnTo>
                  <a:pt x="320316" y="177702"/>
                </a:lnTo>
                <a:lnTo>
                  <a:pt x="294047" y="158251"/>
                </a:lnTo>
                <a:lnTo>
                  <a:pt x="262627" y="145406"/>
                </a:lnTo>
                <a:lnTo>
                  <a:pt x="229781" y="136335"/>
                </a:lnTo>
                <a:lnTo>
                  <a:pt x="169446" y="124486"/>
                </a:lnTo>
                <a:lnTo>
                  <a:pt x="148343" y="118561"/>
                </a:lnTo>
                <a:lnTo>
                  <a:pt x="140652" y="115205"/>
                </a:lnTo>
                <a:lnTo>
                  <a:pt x="132961" y="110732"/>
                </a:lnTo>
                <a:lnTo>
                  <a:pt x="132961" y="100666"/>
                </a:lnTo>
                <a:lnTo>
                  <a:pt x="136515" y="86562"/>
                </a:lnTo>
                <a:lnTo>
                  <a:pt x="145734" y="78435"/>
                </a:lnTo>
                <a:lnTo>
                  <a:pt x="158457" y="74713"/>
                </a:lnTo>
                <a:lnTo>
                  <a:pt x="172520" y="73821"/>
                </a:lnTo>
                <a:lnTo>
                  <a:pt x="326192" y="73821"/>
                </a:lnTo>
                <a:lnTo>
                  <a:pt x="323697" y="63853"/>
                </a:lnTo>
                <a:lnTo>
                  <a:pt x="296524" y="32374"/>
                </a:lnTo>
                <a:lnTo>
                  <a:pt x="258486" y="12813"/>
                </a:lnTo>
                <a:lnTo>
                  <a:pt x="214435" y="2809"/>
                </a:lnTo>
                <a:lnTo>
                  <a:pt x="169223" y="0"/>
                </a:lnTo>
                <a:close/>
              </a:path>
              <a:path w="345439" h="365760">
                <a:moveTo>
                  <a:pt x="326192" y="73821"/>
                </a:moveTo>
                <a:lnTo>
                  <a:pt x="172520" y="73821"/>
                </a:lnTo>
                <a:lnTo>
                  <a:pt x="180555" y="74450"/>
                </a:lnTo>
                <a:lnTo>
                  <a:pt x="188178" y="76338"/>
                </a:lnTo>
                <a:lnTo>
                  <a:pt x="216474" y="109613"/>
                </a:lnTo>
                <a:lnTo>
                  <a:pt x="335152" y="109613"/>
                </a:lnTo>
                <a:lnTo>
                  <a:pt x="326192" y="738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47005" y="1208965"/>
            <a:ext cx="252729" cy="478790"/>
          </a:xfrm>
          <a:custGeom>
            <a:avLst/>
            <a:gdLst/>
            <a:ahLst/>
            <a:cxnLst/>
            <a:rect l="l" t="t" r="r" b="b"/>
            <a:pathLst>
              <a:path w="252729" h="478789">
                <a:moveTo>
                  <a:pt x="183507" y="212516"/>
                </a:moveTo>
                <a:lnTo>
                  <a:pt x="53844" y="212516"/>
                </a:lnTo>
                <a:lnTo>
                  <a:pt x="53844" y="478720"/>
                </a:lnTo>
                <a:lnTo>
                  <a:pt x="183507" y="478720"/>
                </a:lnTo>
                <a:lnTo>
                  <a:pt x="183507" y="212516"/>
                </a:lnTo>
                <a:close/>
              </a:path>
              <a:path w="252729" h="478789">
                <a:moveTo>
                  <a:pt x="249440" y="130865"/>
                </a:moveTo>
                <a:lnTo>
                  <a:pt x="0" y="130865"/>
                </a:lnTo>
                <a:lnTo>
                  <a:pt x="0" y="212516"/>
                </a:lnTo>
                <a:lnTo>
                  <a:pt x="249440" y="212516"/>
                </a:lnTo>
                <a:lnTo>
                  <a:pt x="249440" y="130865"/>
                </a:lnTo>
                <a:close/>
              </a:path>
              <a:path w="252729" h="478789">
                <a:moveTo>
                  <a:pt x="194495" y="0"/>
                </a:moveTo>
                <a:lnTo>
                  <a:pt x="128290" y="5312"/>
                </a:lnTo>
                <a:lnTo>
                  <a:pt x="80215" y="32436"/>
                </a:lnTo>
                <a:lnTo>
                  <a:pt x="56727" y="78294"/>
                </a:lnTo>
                <a:lnTo>
                  <a:pt x="53482" y="104475"/>
                </a:lnTo>
                <a:lnTo>
                  <a:pt x="53844" y="130865"/>
                </a:lnTo>
                <a:lnTo>
                  <a:pt x="181310" y="130865"/>
                </a:lnTo>
                <a:lnTo>
                  <a:pt x="182255" y="110539"/>
                </a:lnTo>
                <a:lnTo>
                  <a:pt x="188865" y="97449"/>
                </a:lnTo>
                <a:lnTo>
                  <a:pt x="201861" y="90441"/>
                </a:lnTo>
                <a:lnTo>
                  <a:pt x="221966" y="88361"/>
                </a:lnTo>
                <a:lnTo>
                  <a:pt x="252733" y="88361"/>
                </a:lnTo>
                <a:lnTo>
                  <a:pt x="252733" y="2236"/>
                </a:lnTo>
                <a:lnTo>
                  <a:pt x="223616" y="698"/>
                </a:lnTo>
                <a:lnTo>
                  <a:pt x="209158" y="192"/>
                </a:lnTo>
                <a:lnTo>
                  <a:pt x="194495" y="0"/>
                </a:lnTo>
                <a:close/>
              </a:path>
              <a:path w="252729" h="478789">
                <a:moveTo>
                  <a:pt x="252733" y="88361"/>
                </a:moveTo>
                <a:lnTo>
                  <a:pt x="221966" y="88361"/>
                </a:lnTo>
                <a:lnTo>
                  <a:pt x="229556" y="88921"/>
                </a:lnTo>
                <a:lnTo>
                  <a:pt x="237351" y="90319"/>
                </a:lnTo>
                <a:lnTo>
                  <a:pt x="252733" y="93954"/>
                </a:lnTo>
                <a:lnTo>
                  <a:pt x="252733" y="88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95345" y="1330882"/>
            <a:ext cx="369570" cy="365760"/>
          </a:xfrm>
          <a:custGeom>
            <a:avLst/>
            <a:gdLst/>
            <a:ahLst/>
            <a:cxnLst/>
            <a:rect l="l" t="t" r="r" b="b"/>
            <a:pathLst>
              <a:path w="369570" h="365760">
                <a:moveTo>
                  <a:pt x="349248" y="78296"/>
                </a:moveTo>
                <a:lnTo>
                  <a:pt x="185708" y="78296"/>
                </a:lnTo>
                <a:lnTo>
                  <a:pt x="201211" y="80061"/>
                </a:lnTo>
                <a:lnTo>
                  <a:pt x="214962" y="85705"/>
                </a:lnTo>
                <a:lnTo>
                  <a:pt x="224800" y="95754"/>
                </a:lnTo>
                <a:lnTo>
                  <a:pt x="228560" y="110732"/>
                </a:lnTo>
                <a:lnTo>
                  <a:pt x="225367" y="123944"/>
                </a:lnTo>
                <a:lnTo>
                  <a:pt x="217023" y="132542"/>
                </a:lnTo>
                <a:lnTo>
                  <a:pt x="205382" y="137785"/>
                </a:lnTo>
                <a:lnTo>
                  <a:pt x="192298" y="140931"/>
                </a:lnTo>
                <a:lnTo>
                  <a:pt x="113141" y="153277"/>
                </a:lnTo>
                <a:lnTo>
                  <a:pt x="71425" y="164141"/>
                </a:lnTo>
                <a:lnTo>
                  <a:pt x="35204" y="183021"/>
                </a:lnTo>
                <a:lnTo>
                  <a:pt x="9665" y="213583"/>
                </a:lnTo>
                <a:lnTo>
                  <a:pt x="0" y="259493"/>
                </a:lnTo>
                <a:lnTo>
                  <a:pt x="9443" y="307239"/>
                </a:lnTo>
                <a:lnTo>
                  <a:pt x="35163" y="340305"/>
                </a:lnTo>
                <a:lnTo>
                  <a:pt x="73245" y="359530"/>
                </a:lnTo>
                <a:lnTo>
                  <a:pt x="119774" y="365752"/>
                </a:lnTo>
                <a:lnTo>
                  <a:pt x="151161" y="363672"/>
                </a:lnTo>
                <a:lnTo>
                  <a:pt x="180487" y="356664"/>
                </a:lnTo>
                <a:lnTo>
                  <a:pt x="206929" y="343574"/>
                </a:lnTo>
                <a:lnTo>
                  <a:pt x="229661" y="323248"/>
                </a:lnTo>
                <a:lnTo>
                  <a:pt x="357090" y="323248"/>
                </a:lnTo>
                <a:lnTo>
                  <a:pt x="356167" y="319333"/>
                </a:lnTo>
                <a:lnTo>
                  <a:pt x="354227" y="298921"/>
                </a:lnTo>
                <a:lnTo>
                  <a:pt x="353984" y="286337"/>
                </a:lnTo>
                <a:lnTo>
                  <a:pt x="173619" y="286337"/>
                </a:lnTo>
                <a:lnTo>
                  <a:pt x="157068" y="283646"/>
                </a:lnTo>
                <a:lnTo>
                  <a:pt x="144226" y="276550"/>
                </a:lnTo>
                <a:lnTo>
                  <a:pt x="135916" y="266519"/>
                </a:lnTo>
                <a:lnTo>
                  <a:pt x="132963" y="255019"/>
                </a:lnTo>
                <a:lnTo>
                  <a:pt x="135658" y="240111"/>
                </a:lnTo>
                <a:lnTo>
                  <a:pt x="143813" y="229713"/>
                </a:lnTo>
                <a:lnTo>
                  <a:pt x="157531" y="222460"/>
                </a:lnTo>
                <a:lnTo>
                  <a:pt x="176917" y="216990"/>
                </a:lnTo>
                <a:lnTo>
                  <a:pt x="190086" y="213582"/>
                </a:lnTo>
                <a:lnTo>
                  <a:pt x="203151" y="209859"/>
                </a:lnTo>
                <a:lnTo>
                  <a:pt x="216010" y="205507"/>
                </a:lnTo>
                <a:lnTo>
                  <a:pt x="228560" y="200212"/>
                </a:lnTo>
                <a:lnTo>
                  <a:pt x="353833" y="200212"/>
                </a:lnTo>
                <a:lnTo>
                  <a:pt x="353775" y="132542"/>
                </a:lnTo>
                <a:lnTo>
                  <a:pt x="353156" y="102400"/>
                </a:lnTo>
                <a:lnTo>
                  <a:pt x="349248" y="78296"/>
                </a:lnTo>
                <a:close/>
              </a:path>
              <a:path w="369570" h="365760">
                <a:moveTo>
                  <a:pt x="357090" y="323248"/>
                </a:moveTo>
                <a:lnTo>
                  <a:pt x="231857" y="323248"/>
                </a:lnTo>
                <a:lnTo>
                  <a:pt x="231618" y="331322"/>
                </a:lnTo>
                <a:lnTo>
                  <a:pt x="232409" y="340025"/>
                </a:lnTo>
                <a:lnTo>
                  <a:pt x="234023" y="348729"/>
                </a:lnTo>
                <a:lnTo>
                  <a:pt x="236255" y="356803"/>
                </a:lnTo>
                <a:lnTo>
                  <a:pt x="369214" y="356803"/>
                </a:lnTo>
                <a:lnTo>
                  <a:pt x="360784" y="338907"/>
                </a:lnTo>
                <a:lnTo>
                  <a:pt x="357090" y="323248"/>
                </a:lnTo>
                <a:close/>
              </a:path>
              <a:path w="369570" h="365760">
                <a:moveTo>
                  <a:pt x="353833" y="200212"/>
                </a:moveTo>
                <a:lnTo>
                  <a:pt x="228560" y="200212"/>
                </a:lnTo>
                <a:lnTo>
                  <a:pt x="228560" y="232649"/>
                </a:lnTo>
                <a:lnTo>
                  <a:pt x="223221" y="256138"/>
                </a:lnTo>
                <a:lnTo>
                  <a:pt x="211391" y="272915"/>
                </a:lnTo>
                <a:lnTo>
                  <a:pt x="194411" y="282982"/>
                </a:lnTo>
                <a:lnTo>
                  <a:pt x="173619" y="286337"/>
                </a:lnTo>
                <a:lnTo>
                  <a:pt x="353984" y="286337"/>
                </a:lnTo>
                <a:lnTo>
                  <a:pt x="353919" y="282982"/>
                </a:lnTo>
                <a:lnTo>
                  <a:pt x="353833" y="200212"/>
                </a:lnTo>
                <a:close/>
              </a:path>
              <a:path w="369570" h="365760">
                <a:moveTo>
                  <a:pt x="191202" y="0"/>
                </a:moveTo>
                <a:lnTo>
                  <a:pt x="142114" y="2415"/>
                </a:lnTo>
                <a:lnTo>
                  <a:pt x="95452" y="11811"/>
                </a:lnTo>
                <a:lnTo>
                  <a:pt x="55752" y="31407"/>
                </a:lnTo>
                <a:lnTo>
                  <a:pt x="27551" y="64426"/>
                </a:lnTo>
                <a:lnTo>
                  <a:pt x="15385" y="114087"/>
                </a:lnTo>
                <a:lnTo>
                  <a:pt x="136256" y="114087"/>
                </a:lnTo>
                <a:lnTo>
                  <a:pt x="138729" y="101888"/>
                </a:lnTo>
                <a:lnTo>
                  <a:pt x="146147" y="90319"/>
                </a:lnTo>
                <a:lnTo>
                  <a:pt x="160982" y="81686"/>
                </a:lnTo>
                <a:lnTo>
                  <a:pt x="185708" y="78296"/>
                </a:lnTo>
                <a:lnTo>
                  <a:pt x="349248" y="78296"/>
                </a:lnTo>
                <a:lnTo>
                  <a:pt x="348053" y="70921"/>
                </a:lnTo>
                <a:lnTo>
                  <a:pt x="333915" y="42922"/>
                </a:lnTo>
                <a:lnTo>
                  <a:pt x="306133" y="20423"/>
                </a:lnTo>
                <a:lnTo>
                  <a:pt x="260098" y="5442"/>
                </a:lnTo>
                <a:lnTo>
                  <a:pt x="1912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83240" y="1330882"/>
            <a:ext cx="363855" cy="365760"/>
          </a:xfrm>
          <a:custGeom>
            <a:avLst/>
            <a:gdLst/>
            <a:ahLst/>
            <a:cxnLst/>
            <a:rect l="l" t="t" r="r" b="b"/>
            <a:pathLst>
              <a:path w="363854" h="365760">
                <a:moveTo>
                  <a:pt x="185707" y="0"/>
                </a:moveTo>
                <a:lnTo>
                  <a:pt x="136086" y="5892"/>
                </a:lnTo>
                <a:lnTo>
                  <a:pt x="91653" y="22908"/>
                </a:lnTo>
                <a:lnTo>
                  <a:pt x="54119" y="50053"/>
                </a:lnTo>
                <a:lnTo>
                  <a:pt x="25192" y="86332"/>
                </a:lnTo>
                <a:lnTo>
                  <a:pt x="6583" y="130751"/>
                </a:lnTo>
                <a:lnTo>
                  <a:pt x="0" y="182316"/>
                </a:lnTo>
                <a:lnTo>
                  <a:pt x="6583" y="234353"/>
                </a:lnTo>
                <a:lnTo>
                  <a:pt x="25192" y="279088"/>
                </a:lnTo>
                <a:lnTo>
                  <a:pt x="54119" y="315558"/>
                </a:lnTo>
                <a:lnTo>
                  <a:pt x="91653" y="342801"/>
                </a:lnTo>
                <a:lnTo>
                  <a:pt x="136086" y="359854"/>
                </a:lnTo>
                <a:lnTo>
                  <a:pt x="185707" y="365752"/>
                </a:lnTo>
                <a:lnTo>
                  <a:pt x="238399" y="359416"/>
                </a:lnTo>
                <a:lnTo>
                  <a:pt x="284446" y="340840"/>
                </a:lnTo>
                <a:lnTo>
                  <a:pt x="321948" y="310667"/>
                </a:lnTo>
                <a:lnTo>
                  <a:pt x="349007" y="269542"/>
                </a:lnTo>
                <a:lnTo>
                  <a:pt x="349322" y="268442"/>
                </a:lnTo>
                <a:lnTo>
                  <a:pt x="187904" y="268442"/>
                </a:lnTo>
                <a:lnTo>
                  <a:pt x="158116" y="260962"/>
                </a:lnTo>
                <a:lnTo>
                  <a:pt x="140792" y="241318"/>
                </a:lnTo>
                <a:lnTo>
                  <a:pt x="132741" y="213705"/>
                </a:lnTo>
                <a:lnTo>
                  <a:pt x="130766" y="182316"/>
                </a:lnTo>
                <a:lnTo>
                  <a:pt x="132741" y="151400"/>
                </a:lnTo>
                <a:lnTo>
                  <a:pt x="140792" y="123734"/>
                </a:lnTo>
                <a:lnTo>
                  <a:pt x="158116" y="103829"/>
                </a:lnTo>
                <a:lnTo>
                  <a:pt x="187904" y="96191"/>
                </a:lnTo>
                <a:lnTo>
                  <a:pt x="348518" y="96191"/>
                </a:lnTo>
                <a:lnTo>
                  <a:pt x="346862" y="89337"/>
                </a:lnTo>
                <a:lnTo>
                  <a:pt x="320524" y="49768"/>
                </a:lnTo>
                <a:lnTo>
                  <a:pt x="283057" y="21904"/>
                </a:lnTo>
                <a:lnTo>
                  <a:pt x="237204" y="5422"/>
                </a:lnTo>
                <a:lnTo>
                  <a:pt x="185707" y="0"/>
                </a:lnTo>
                <a:close/>
              </a:path>
              <a:path w="363854" h="365760">
                <a:moveTo>
                  <a:pt x="363725" y="218108"/>
                </a:moveTo>
                <a:lnTo>
                  <a:pt x="238452" y="218108"/>
                </a:lnTo>
                <a:lnTo>
                  <a:pt x="233645" y="237298"/>
                </a:lnTo>
                <a:lnTo>
                  <a:pt x="223068" y="253341"/>
                </a:lnTo>
                <a:lnTo>
                  <a:pt x="207546" y="264352"/>
                </a:lnTo>
                <a:lnTo>
                  <a:pt x="187904" y="268442"/>
                </a:lnTo>
                <a:lnTo>
                  <a:pt x="349322" y="268442"/>
                </a:lnTo>
                <a:lnTo>
                  <a:pt x="363725" y="218108"/>
                </a:lnTo>
                <a:close/>
              </a:path>
              <a:path w="363854" h="365760">
                <a:moveTo>
                  <a:pt x="348518" y="96191"/>
                </a:moveTo>
                <a:lnTo>
                  <a:pt x="187904" y="96191"/>
                </a:lnTo>
                <a:lnTo>
                  <a:pt x="198000" y="96995"/>
                </a:lnTo>
                <a:lnTo>
                  <a:pt x="206859" y="99267"/>
                </a:lnTo>
                <a:lnTo>
                  <a:pt x="233696" y="130655"/>
                </a:lnTo>
                <a:lnTo>
                  <a:pt x="235155" y="140931"/>
                </a:lnTo>
                <a:lnTo>
                  <a:pt x="359327" y="140931"/>
                </a:lnTo>
                <a:lnTo>
                  <a:pt x="348518" y="96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81026" y="1208965"/>
            <a:ext cx="356235" cy="478790"/>
          </a:xfrm>
          <a:custGeom>
            <a:avLst/>
            <a:gdLst/>
            <a:ahLst/>
            <a:cxnLst/>
            <a:rect l="l" t="t" r="r" b="b"/>
            <a:pathLst>
              <a:path w="356235" h="478789">
                <a:moveTo>
                  <a:pt x="130766" y="0"/>
                </a:moveTo>
                <a:lnTo>
                  <a:pt x="0" y="0"/>
                </a:lnTo>
                <a:lnTo>
                  <a:pt x="0" y="478720"/>
                </a:lnTo>
                <a:lnTo>
                  <a:pt x="130766" y="478720"/>
                </a:lnTo>
                <a:lnTo>
                  <a:pt x="130766" y="294166"/>
                </a:lnTo>
                <a:lnTo>
                  <a:pt x="135745" y="260559"/>
                </a:lnTo>
                <a:lnTo>
                  <a:pt x="148347" y="240059"/>
                </a:lnTo>
                <a:lnTo>
                  <a:pt x="165070" y="229835"/>
                </a:lnTo>
                <a:lnTo>
                  <a:pt x="182411" y="227056"/>
                </a:lnTo>
                <a:lnTo>
                  <a:pt x="353724" y="227056"/>
                </a:lnTo>
                <a:lnTo>
                  <a:pt x="346312" y="187506"/>
                </a:lnTo>
                <a:lnTo>
                  <a:pt x="332317" y="167776"/>
                </a:lnTo>
                <a:lnTo>
                  <a:pt x="130766" y="167776"/>
                </a:lnTo>
                <a:lnTo>
                  <a:pt x="130766" y="0"/>
                </a:lnTo>
                <a:close/>
              </a:path>
              <a:path w="356235" h="478789">
                <a:moveTo>
                  <a:pt x="353724" y="227056"/>
                </a:moveTo>
                <a:lnTo>
                  <a:pt x="182411" y="227056"/>
                </a:lnTo>
                <a:lnTo>
                  <a:pt x="205332" y="232229"/>
                </a:lnTo>
                <a:lnTo>
                  <a:pt x="218261" y="246630"/>
                </a:lnTo>
                <a:lnTo>
                  <a:pt x="223979" y="268581"/>
                </a:lnTo>
                <a:lnTo>
                  <a:pt x="225163" y="294166"/>
                </a:lnTo>
                <a:lnTo>
                  <a:pt x="225267" y="478720"/>
                </a:lnTo>
                <a:lnTo>
                  <a:pt x="356029" y="478720"/>
                </a:lnTo>
                <a:lnTo>
                  <a:pt x="356029" y="239360"/>
                </a:lnTo>
                <a:lnTo>
                  <a:pt x="353724" y="227056"/>
                </a:lnTo>
                <a:close/>
              </a:path>
              <a:path w="356235" h="478789">
                <a:moveTo>
                  <a:pt x="238452" y="121916"/>
                </a:moveTo>
                <a:lnTo>
                  <a:pt x="201710" y="125307"/>
                </a:lnTo>
                <a:lnTo>
                  <a:pt x="172796" y="134779"/>
                </a:lnTo>
                <a:lnTo>
                  <a:pt x="150062" y="149285"/>
                </a:lnTo>
                <a:lnTo>
                  <a:pt x="131863" y="167776"/>
                </a:lnTo>
                <a:lnTo>
                  <a:pt x="332317" y="167776"/>
                </a:lnTo>
                <a:lnTo>
                  <a:pt x="320317" y="150858"/>
                </a:lnTo>
                <a:lnTo>
                  <a:pt x="282784" y="129099"/>
                </a:lnTo>
                <a:lnTo>
                  <a:pt x="238452" y="121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68924" y="1330882"/>
            <a:ext cx="345440" cy="365760"/>
          </a:xfrm>
          <a:custGeom>
            <a:avLst/>
            <a:gdLst/>
            <a:ahLst/>
            <a:cxnLst/>
            <a:rect l="l" t="t" r="r" b="b"/>
            <a:pathLst>
              <a:path w="345440" h="365760">
                <a:moveTo>
                  <a:pt x="125268" y="242716"/>
                </a:moveTo>
                <a:lnTo>
                  <a:pt x="0" y="242716"/>
                </a:lnTo>
                <a:lnTo>
                  <a:pt x="10856" y="289872"/>
                </a:lnTo>
                <a:lnTo>
                  <a:pt x="37800" y="324680"/>
                </a:lnTo>
                <a:lnTo>
                  <a:pt x="76348" y="348213"/>
                </a:lnTo>
                <a:lnTo>
                  <a:pt x="122017" y="361546"/>
                </a:lnTo>
                <a:lnTo>
                  <a:pt x="170322" y="365752"/>
                </a:lnTo>
                <a:lnTo>
                  <a:pt x="220562" y="362190"/>
                </a:lnTo>
                <a:lnTo>
                  <a:pt x="267901" y="350146"/>
                </a:lnTo>
                <a:lnTo>
                  <a:pt x="307592" y="327579"/>
                </a:lnTo>
                <a:lnTo>
                  <a:pt x="334888" y="292449"/>
                </a:lnTo>
                <a:lnTo>
                  <a:pt x="336821" y="282981"/>
                </a:lnTo>
                <a:lnTo>
                  <a:pt x="175816" y="282981"/>
                </a:lnTo>
                <a:lnTo>
                  <a:pt x="164296" y="282352"/>
                </a:lnTo>
                <a:lnTo>
                  <a:pt x="129252" y="259493"/>
                </a:lnTo>
                <a:lnTo>
                  <a:pt x="126281" y="251524"/>
                </a:lnTo>
                <a:lnTo>
                  <a:pt x="125268" y="242716"/>
                </a:lnTo>
                <a:close/>
              </a:path>
              <a:path w="345440" h="365760">
                <a:moveTo>
                  <a:pt x="169222" y="0"/>
                </a:moveTo>
                <a:lnTo>
                  <a:pt x="126262" y="3033"/>
                </a:lnTo>
                <a:lnTo>
                  <a:pt x="82932" y="13529"/>
                </a:lnTo>
                <a:lnTo>
                  <a:pt x="44929" y="33582"/>
                </a:lnTo>
                <a:lnTo>
                  <a:pt x="17949" y="65285"/>
                </a:lnTo>
                <a:lnTo>
                  <a:pt x="7690" y="110732"/>
                </a:lnTo>
                <a:lnTo>
                  <a:pt x="15606" y="150334"/>
                </a:lnTo>
                <a:lnTo>
                  <a:pt x="40520" y="180918"/>
                </a:lnTo>
                <a:lnTo>
                  <a:pt x="84183" y="203533"/>
                </a:lnTo>
                <a:lnTo>
                  <a:pt x="148346" y="219227"/>
                </a:lnTo>
                <a:lnTo>
                  <a:pt x="185002" y="226882"/>
                </a:lnTo>
                <a:lnTo>
                  <a:pt x="206720" y="234327"/>
                </a:lnTo>
                <a:lnTo>
                  <a:pt x="217108" y="243450"/>
                </a:lnTo>
                <a:lnTo>
                  <a:pt x="219769" y="256137"/>
                </a:lnTo>
                <a:lnTo>
                  <a:pt x="215219" y="268825"/>
                </a:lnTo>
                <a:lnTo>
                  <a:pt x="203973" y="277109"/>
                </a:lnTo>
                <a:lnTo>
                  <a:pt x="189637" y="281618"/>
                </a:lnTo>
                <a:lnTo>
                  <a:pt x="175816" y="282981"/>
                </a:lnTo>
                <a:lnTo>
                  <a:pt x="336821" y="282981"/>
                </a:lnTo>
                <a:lnTo>
                  <a:pt x="345041" y="242716"/>
                </a:lnTo>
                <a:lnTo>
                  <a:pt x="338345" y="205333"/>
                </a:lnTo>
                <a:lnTo>
                  <a:pt x="320316" y="177702"/>
                </a:lnTo>
                <a:lnTo>
                  <a:pt x="294046" y="158251"/>
                </a:lnTo>
                <a:lnTo>
                  <a:pt x="262626" y="145406"/>
                </a:lnTo>
                <a:lnTo>
                  <a:pt x="229780" y="136335"/>
                </a:lnTo>
                <a:lnTo>
                  <a:pt x="169447" y="124486"/>
                </a:lnTo>
                <a:lnTo>
                  <a:pt x="148346" y="118561"/>
                </a:lnTo>
                <a:lnTo>
                  <a:pt x="132960" y="110732"/>
                </a:lnTo>
                <a:lnTo>
                  <a:pt x="132960" y="100666"/>
                </a:lnTo>
                <a:lnTo>
                  <a:pt x="136668" y="86562"/>
                </a:lnTo>
                <a:lnTo>
                  <a:pt x="146146" y="78435"/>
                </a:lnTo>
                <a:lnTo>
                  <a:pt x="158920" y="74713"/>
                </a:lnTo>
                <a:lnTo>
                  <a:pt x="172519" y="73821"/>
                </a:lnTo>
                <a:lnTo>
                  <a:pt x="326190" y="73821"/>
                </a:lnTo>
                <a:lnTo>
                  <a:pt x="323695" y="63853"/>
                </a:lnTo>
                <a:lnTo>
                  <a:pt x="296522" y="32374"/>
                </a:lnTo>
                <a:lnTo>
                  <a:pt x="258484" y="12813"/>
                </a:lnTo>
                <a:lnTo>
                  <a:pt x="214433" y="2809"/>
                </a:lnTo>
                <a:lnTo>
                  <a:pt x="169222" y="0"/>
                </a:lnTo>
                <a:close/>
              </a:path>
              <a:path w="345440" h="365760">
                <a:moveTo>
                  <a:pt x="326190" y="73821"/>
                </a:moveTo>
                <a:lnTo>
                  <a:pt x="172519" y="73821"/>
                </a:lnTo>
                <a:lnTo>
                  <a:pt x="180709" y="74450"/>
                </a:lnTo>
                <a:lnTo>
                  <a:pt x="188589" y="76338"/>
                </a:lnTo>
                <a:lnTo>
                  <a:pt x="216476" y="109613"/>
                </a:lnTo>
                <a:lnTo>
                  <a:pt x="335150" y="109613"/>
                </a:lnTo>
                <a:lnTo>
                  <a:pt x="326190" y="738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32645" y="1330882"/>
            <a:ext cx="363220" cy="365760"/>
          </a:xfrm>
          <a:custGeom>
            <a:avLst/>
            <a:gdLst/>
            <a:ahLst/>
            <a:cxnLst/>
            <a:rect l="l" t="t" r="r" b="b"/>
            <a:pathLst>
              <a:path w="363220" h="365760">
                <a:moveTo>
                  <a:pt x="184607" y="0"/>
                </a:moveTo>
                <a:lnTo>
                  <a:pt x="135448" y="5892"/>
                </a:lnTo>
                <a:lnTo>
                  <a:pt x="91326" y="22908"/>
                </a:lnTo>
                <a:lnTo>
                  <a:pt x="53980" y="50053"/>
                </a:lnTo>
                <a:lnTo>
                  <a:pt x="25151" y="86332"/>
                </a:lnTo>
                <a:lnTo>
                  <a:pt x="6577" y="130751"/>
                </a:lnTo>
                <a:lnTo>
                  <a:pt x="0" y="182316"/>
                </a:lnTo>
                <a:lnTo>
                  <a:pt x="6577" y="234353"/>
                </a:lnTo>
                <a:lnTo>
                  <a:pt x="25151" y="279088"/>
                </a:lnTo>
                <a:lnTo>
                  <a:pt x="53980" y="315558"/>
                </a:lnTo>
                <a:lnTo>
                  <a:pt x="91326" y="342801"/>
                </a:lnTo>
                <a:lnTo>
                  <a:pt x="135448" y="359854"/>
                </a:lnTo>
                <a:lnTo>
                  <a:pt x="184607" y="365752"/>
                </a:lnTo>
                <a:lnTo>
                  <a:pt x="237405" y="359416"/>
                </a:lnTo>
                <a:lnTo>
                  <a:pt x="283663" y="340840"/>
                </a:lnTo>
                <a:lnTo>
                  <a:pt x="321323" y="310667"/>
                </a:lnTo>
                <a:lnTo>
                  <a:pt x="348328" y="269542"/>
                </a:lnTo>
                <a:lnTo>
                  <a:pt x="348634" y="268442"/>
                </a:lnTo>
                <a:lnTo>
                  <a:pt x="187905" y="268442"/>
                </a:lnTo>
                <a:lnTo>
                  <a:pt x="157481" y="260962"/>
                </a:lnTo>
                <a:lnTo>
                  <a:pt x="139831" y="241318"/>
                </a:lnTo>
                <a:lnTo>
                  <a:pt x="131658" y="213705"/>
                </a:lnTo>
                <a:lnTo>
                  <a:pt x="129667" y="182316"/>
                </a:lnTo>
                <a:lnTo>
                  <a:pt x="131658" y="151400"/>
                </a:lnTo>
                <a:lnTo>
                  <a:pt x="139831" y="123734"/>
                </a:lnTo>
                <a:lnTo>
                  <a:pt x="157481" y="103829"/>
                </a:lnTo>
                <a:lnTo>
                  <a:pt x="187905" y="96191"/>
                </a:lnTo>
                <a:lnTo>
                  <a:pt x="347510" y="96191"/>
                </a:lnTo>
                <a:lnTo>
                  <a:pt x="345867" y="89337"/>
                </a:lnTo>
                <a:lnTo>
                  <a:pt x="319741" y="49768"/>
                </a:lnTo>
                <a:lnTo>
                  <a:pt x="282433" y="21904"/>
                </a:lnTo>
                <a:lnTo>
                  <a:pt x="236527" y="5422"/>
                </a:lnTo>
                <a:lnTo>
                  <a:pt x="184607" y="0"/>
                </a:lnTo>
                <a:close/>
              </a:path>
              <a:path w="363220" h="365760">
                <a:moveTo>
                  <a:pt x="362621" y="218108"/>
                </a:moveTo>
                <a:lnTo>
                  <a:pt x="238453" y="218108"/>
                </a:lnTo>
                <a:lnTo>
                  <a:pt x="233027" y="237298"/>
                </a:lnTo>
                <a:lnTo>
                  <a:pt x="222244" y="253341"/>
                </a:lnTo>
                <a:lnTo>
                  <a:pt x="206928" y="264352"/>
                </a:lnTo>
                <a:lnTo>
                  <a:pt x="187905" y="268442"/>
                </a:lnTo>
                <a:lnTo>
                  <a:pt x="348634" y="268442"/>
                </a:lnTo>
                <a:lnTo>
                  <a:pt x="362621" y="218108"/>
                </a:lnTo>
                <a:close/>
              </a:path>
              <a:path w="363220" h="365760">
                <a:moveTo>
                  <a:pt x="347510" y="96191"/>
                </a:moveTo>
                <a:lnTo>
                  <a:pt x="187905" y="96191"/>
                </a:lnTo>
                <a:lnTo>
                  <a:pt x="197382" y="96995"/>
                </a:lnTo>
                <a:lnTo>
                  <a:pt x="206035" y="99267"/>
                </a:lnTo>
                <a:lnTo>
                  <a:pt x="233541" y="130655"/>
                </a:lnTo>
                <a:lnTo>
                  <a:pt x="235156" y="140931"/>
                </a:lnTo>
                <a:lnTo>
                  <a:pt x="358227" y="140931"/>
                </a:lnTo>
                <a:lnTo>
                  <a:pt x="347510" y="96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29331" y="1208965"/>
            <a:ext cx="356235" cy="478790"/>
          </a:xfrm>
          <a:custGeom>
            <a:avLst/>
            <a:gdLst/>
            <a:ahLst/>
            <a:cxnLst/>
            <a:rect l="l" t="t" r="r" b="b"/>
            <a:pathLst>
              <a:path w="356234" h="478789">
                <a:moveTo>
                  <a:pt x="130766" y="0"/>
                </a:moveTo>
                <a:lnTo>
                  <a:pt x="0" y="0"/>
                </a:lnTo>
                <a:lnTo>
                  <a:pt x="0" y="478720"/>
                </a:lnTo>
                <a:lnTo>
                  <a:pt x="130766" y="478720"/>
                </a:lnTo>
                <a:lnTo>
                  <a:pt x="130766" y="294166"/>
                </a:lnTo>
                <a:lnTo>
                  <a:pt x="135745" y="260559"/>
                </a:lnTo>
                <a:lnTo>
                  <a:pt x="148347" y="240059"/>
                </a:lnTo>
                <a:lnTo>
                  <a:pt x="165070" y="229835"/>
                </a:lnTo>
                <a:lnTo>
                  <a:pt x="182411" y="227056"/>
                </a:lnTo>
                <a:lnTo>
                  <a:pt x="353724" y="227056"/>
                </a:lnTo>
                <a:lnTo>
                  <a:pt x="346312" y="187506"/>
                </a:lnTo>
                <a:lnTo>
                  <a:pt x="332317" y="167776"/>
                </a:lnTo>
                <a:lnTo>
                  <a:pt x="130766" y="167776"/>
                </a:lnTo>
                <a:lnTo>
                  <a:pt x="130766" y="0"/>
                </a:lnTo>
                <a:close/>
              </a:path>
              <a:path w="356234" h="478789">
                <a:moveTo>
                  <a:pt x="353724" y="227056"/>
                </a:moveTo>
                <a:lnTo>
                  <a:pt x="182411" y="227056"/>
                </a:lnTo>
                <a:lnTo>
                  <a:pt x="205332" y="232229"/>
                </a:lnTo>
                <a:lnTo>
                  <a:pt x="218261" y="246630"/>
                </a:lnTo>
                <a:lnTo>
                  <a:pt x="223979" y="268581"/>
                </a:lnTo>
                <a:lnTo>
                  <a:pt x="225163" y="294166"/>
                </a:lnTo>
                <a:lnTo>
                  <a:pt x="225267" y="478720"/>
                </a:lnTo>
                <a:lnTo>
                  <a:pt x="356029" y="478720"/>
                </a:lnTo>
                <a:lnTo>
                  <a:pt x="356029" y="239360"/>
                </a:lnTo>
                <a:lnTo>
                  <a:pt x="353724" y="227056"/>
                </a:lnTo>
                <a:close/>
              </a:path>
              <a:path w="356234" h="478789">
                <a:moveTo>
                  <a:pt x="238452" y="121916"/>
                </a:moveTo>
                <a:lnTo>
                  <a:pt x="201864" y="125307"/>
                </a:lnTo>
                <a:lnTo>
                  <a:pt x="173208" y="134779"/>
                </a:lnTo>
                <a:lnTo>
                  <a:pt x="150526" y="149285"/>
                </a:lnTo>
                <a:lnTo>
                  <a:pt x="131863" y="167776"/>
                </a:lnTo>
                <a:lnTo>
                  <a:pt x="332317" y="167776"/>
                </a:lnTo>
                <a:lnTo>
                  <a:pt x="320317" y="150858"/>
                </a:lnTo>
                <a:lnTo>
                  <a:pt x="282784" y="129099"/>
                </a:lnTo>
                <a:lnTo>
                  <a:pt x="238452" y="121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37008" y="1339830"/>
            <a:ext cx="356235" cy="356870"/>
          </a:xfrm>
          <a:custGeom>
            <a:avLst/>
            <a:gdLst/>
            <a:ahLst/>
            <a:cxnLst/>
            <a:rect l="l" t="t" r="r" b="b"/>
            <a:pathLst>
              <a:path w="356234" h="356869">
                <a:moveTo>
                  <a:pt x="130763" y="0"/>
                </a:moveTo>
                <a:lnTo>
                  <a:pt x="0" y="0"/>
                </a:lnTo>
                <a:lnTo>
                  <a:pt x="0" y="238241"/>
                </a:lnTo>
                <a:lnTo>
                  <a:pt x="9718" y="290269"/>
                </a:lnTo>
                <a:lnTo>
                  <a:pt x="35713" y="327302"/>
                </a:lnTo>
                <a:lnTo>
                  <a:pt x="73245" y="349446"/>
                </a:lnTo>
                <a:lnTo>
                  <a:pt x="117577" y="356803"/>
                </a:lnTo>
                <a:lnTo>
                  <a:pt x="153306" y="353290"/>
                </a:lnTo>
                <a:lnTo>
                  <a:pt x="183370" y="342962"/>
                </a:lnTo>
                <a:lnTo>
                  <a:pt x="208283" y="326131"/>
                </a:lnTo>
                <a:lnTo>
                  <a:pt x="228560" y="303115"/>
                </a:lnTo>
                <a:lnTo>
                  <a:pt x="356026" y="303115"/>
                </a:lnTo>
                <a:lnTo>
                  <a:pt x="356026" y="250545"/>
                </a:lnTo>
                <a:lnTo>
                  <a:pt x="173619" y="250545"/>
                </a:lnTo>
                <a:lnTo>
                  <a:pt x="150697" y="245546"/>
                </a:lnTo>
                <a:lnTo>
                  <a:pt x="137768" y="231530"/>
                </a:lnTo>
                <a:lnTo>
                  <a:pt x="132051" y="209964"/>
                </a:lnTo>
                <a:lnTo>
                  <a:pt x="130815" y="183434"/>
                </a:lnTo>
                <a:lnTo>
                  <a:pt x="130763" y="0"/>
                </a:lnTo>
                <a:close/>
              </a:path>
              <a:path w="356234" h="356869">
                <a:moveTo>
                  <a:pt x="356026" y="303115"/>
                </a:moveTo>
                <a:lnTo>
                  <a:pt x="229661" y="303115"/>
                </a:lnTo>
                <a:lnTo>
                  <a:pt x="229661" y="347855"/>
                </a:lnTo>
                <a:lnTo>
                  <a:pt x="356026" y="347855"/>
                </a:lnTo>
                <a:lnTo>
                  <a:pt x="356026" y="303115"/>
                </a:lnTo>
                <a:close/>
              </a:path>
              <a:path w="356234" h="356869">
                <a:moveTo>
                  <a:pt x="356026" y="0"/>
                </a:moveTo>
                <a:lnTo>
                  <a:pt x="225264" y="0"/>
                </a:lnTo>
                <a:lnTo>
                  <a:pt x="225264" y="183434"/>
                </a:lnTo>
                <a:lnTo>
                  <a:pt x="220285" y="217514"/>
                </a:lnTo>
                <a:lnTo>
                  <a:pt x="207683" y="237961"/>
                </a:lnTo>
                <a:lnTo>
                  <a:pt x="190960" y="247923"/>
                </a:lnTo>
                <a:lnTo>
                  <a:pt x="173619" y="250545"/>
                </a:lnTo>
                <a:lnTo>
                  <a:pt x="356026" y="250545"/>
                </a:lnTo>
                <a:lnTo>
                  <a:pt x="35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46880" y="1208965"/>
            <a:ext cx="130810" cy="478790"/>
          </a:xfrm>
          <a:custGeom>
            <a:avLst/>
            <a:gdLst/>
            <a:ahLst/>
            <a:cxnLst/>
            <a:rect l="l" t="t" r="r" b="b"/>
            <a:pathLst>
              <a:path w="130809" h="478789">
                <a:moveTo>
                  <a:pt x="0" y="0"/>
                </a:moveTo>
                <a:lnTo>
                  <a:pt x="130762" y="0"/>
                </a:lnTo>
                <a:lnTo>
                  <a:pt x="130762" y="478720"/>
                </a:lnTo>
                <a:lnTo>
                  <a:pt x="0" y="478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17202" y="1330882"/>
            <a:ext cx="375285" cy="365760"/>
          </a:xfrm>
          <a:custGeom>
            <a:avLst/>
            <a:gdLst/>
            <a:ahLst/>
            <a:cxnLst/>
            <a:rect l="l" t="t" r="r" b="b"/>
            <a:pathLst>
              <a:path w="375284" h="365760">
                <a:moveTo>
                  <a:pt x="181313" y="0"/>
                </a:moveTo>
                <a:lnTo>
                  <a:pt x="130108" y="6597"/>
                </a:lnTo>
                <a:lnTo>
                  <a:pt x="85955" y="25187"/>
                </a:lnTo>
                <a:lnTo>
                  <a:pt x="49860" y="53967"/>
                </a:lnTo>
                <a:lnTo>
                  <a:pt x="22831" y="91137"/>
                </a:lnTo>
                <a:lnTo>
                  <a:pt x="5875" y="134893"/>
                </a:lnTo>
                <a:lnTo>
                  <a:pt x="0" y="183435"/>
                </a:lnTo>
                <a:lnTo>
                  <a:pt x="4885" y="230161"/>
                </a:lnTo>
                <a:lnTo>
                  <a:pt x="18901" y="270450"/>
                </a:lnTo>
                <a:lnTo>
                  <a:pt x="41087" y="304028"/>
                </a:lnTo>
                <a:lnTo>
                  <a:pt x="70481" y="330622"/>
                </a:lnTo>
                <a:lnTo>
                  <a:pt x="106122" y="349956"/>
                </a:lnTo>
                <a:lnTo>
                  <a:pt x="147049" y="361757"/>
                </a:lnTo>
                <a:lnTo>
                  <a:pt x="192301" y="365752"/>
                </a:lnTo>
                <a:lnTo>
                  <a:pt x="237591" y="361430"/>
                </a:lnTo>
                <a:lnTo>
                  <a:pt x="279822" y="348357"/>
                </a:lnTo>
                <a:lnTo>
                  <a:pt x="316989" y="326371"/>
                </a:lnTo>
                <a:lnTo>
                  <a:pt x="347090" y="295312"/>
                </a:lnTo>
                <a:lnTo>
                  <a:pt x="355276" y="279627"/>
                </a:lnTo>
                <a:lnTo>
                  <a:pt x="191201" y="279627"/>
                </a:lnTo>
                <a:lnTo>
                  <a:pt x="164211" y="274646"/>
                </a:lnTo>
                <a:lnTo>
                  <a:pt x="144226" y="260752"/>
                </a:lnTo>
                <a:lnTo>
                  <a:pt x="131246" y="239517"/>
                </a:lnTo>
                <a:lnTo>
                  <a:pt x="125272" y="212516"/>
                </a:lnTo>
                <a:lnTo>
                  <a:pt x="374713" y="212516"/>
                </a:lnTo>
                <a:lnTo>
                  <a:pt x="371092" y="158129"/>
                </a:lnTo>
                <a:lnTo>
                  <a:pt x="367561" y="143169"/>
                </a:lnTo>
                <a:lnTo>
                  <a:pt x="125272" y="143169"/>
                </a:lnTo>
                <a:lnTo>
                  <a:pt x="133117" y="118037"/>
                </a:lnTo>
                <a:lnTo>
                  <a:pt x="146835" y="99827"/>
                </a:lnTo>
                <a:lnTo>
                  <a:pt x="166528" y="88746"/>
                </a:lnTo>
                <a:lnTo>
                  <a:pt x="192301" y="85006"/>
                </a:lnTo>
                <a:lnTo>
                  <a:pt x="347392" y="85006"/>
                </a:lnTo>
                <a:lnTo>
                  <a:pt x="341150" y="72053"/>
                </a:lnTo>
                <a:lnTo>
                  <a:pt x="314175" y="41029"/>
                </a:lnTo>
                <a:lnTo>
                  <a:pt x="278761" y="18456"/>
                </a:lnTo>
                <a:lnTo>
                  <a:pt x="234583" y="4669"/>
                </a:lnTo>
                <a:lnTo>
                  <a:pt x="181313" y="0"/>
                </a:lnTo>
                <a:close/>
              </a:path>
              <a:path w="375284" h="365760">
                <a:moveTo>
                  <a:pt x="368118" y="255019"/>
                </a:moveTo>
                <a:lnTo>
                  <a:pt x="246143" y="255019"/>
                </a:lnTo>
                <a:lnTo>
                  <a:pt x="235859" y="265942"/>
                </a:lnTo>
                <a:lnTo>
                  <a:pt x="222381" y="273614"/>
                </a:lnTo>
                <a:lnTo>
                  <a:pt x="207049" y="278141"/>
                </a:lnTo>
                <a:lnTo>
                  <a:pt x="191201" y="279627"/>
                </a:lnTo>
                <a:lnTo>
                  <a:pt x="355276" y="279627"/>
                </a:lnTo>
                <a:lnTo>
                  <a:pt x="368118" y="255019"/>
                </a:lnTo>
                <a:close/>
              </a:path>
              <a:path w="375284" h="365760">
                <a:moveTo>
                  <a:pt x="347392" y="85006"/>
                </a:moveTo>
                <a:lnTo>
                  <a:pt x="192301" y="85006"/>
                </a:lnTo>
                <a:lnTo>
                  <a:pt x="215771" y="89533"/>
                </a:lnTo>
                <a:lnTo>
                  <a:pt x="234194" y="101924"/>
                </a:lnTo>
                <a:lnTo>
                  <a:pt x="246231" y="120397"/>
                </a:lnTo>
                <a:lnTo>
                  <a:pt x="250541" y="143169"/>
                </a:lnTo>
                <a:lnTo>
                  <a:pt x="367561" y="143169"/>
                </a:lnTo>
                <a:lnTo>
                  <a:pt x="360014" y="111198"/>
                </a:lnTo>
                <a:lnTo>
                  <a:pt x="347392" y="85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11926" y="1763744"/>
            <a:ext cx="429895" cy="491490"/>
          </a:xfrm>
          <a:custGeom>
            <a:avLst/>
            <a:gdLst/>
            <a:ahLst/>
            <a:cxnLst/>
            <a:rect l="l" t="t" r="r" b="b"/>
            <a:pathLst>
              <a:path w="429894" h="491489">
                <a:moveTo>
                  <a:pt x="145048" y="0"/>
                </a:moveTo>
                <a:lnTo>
                  <a:pt x="0" y="0"/>
                </a:lnTo>
                <a:lnTo>
                  <a:pt x="0" y="294166"/>
                </a:lnTo>
                <a:lnTo>
                  <a:pt x="4376" y="346981"/>
                </a:lnTo>
                <a:lnTo>
                  <a:pt x="17517" y="391402"/>
                </a:lnTo>
                <a:lnTo>
                  <a:pt x="39443" y="427527"/>
                </a:lnTo>
                <a:lnTo>
                  <a:pt x="70173" y="455454"/>
                </a:lnTo>
                <a:lnTo>
                  <a:pt x="109725" y="475280"/>
                </a:lnTo>
                <a:lnTo>
                  <a:pt x="158119" y="487105"/>
                </a:lnTo>
                <a:lnTo>
                  <a:pt x="215375" y="491024"/>
                </a:lnTo>
                <a:lnTo>
                  <a:pt x="272224" y="487105"/>
                </a:lnTo>
                <a:lnTo>
                  <a:pt x="320327" y="475280"/>
                </a:lnTo>
                <a:lnTo>
                  <a:pt x="359684" y="455454"/>
                </a:lnTo>
                <a:lnTo>
                  <a:pt x="390295" y="427527"/>
                </a:lnTo>
                <a:lnTo>
                  <a:pt x="412160" y="391402"/>
                </a:lnTo>
                <a:lnTo>
                  <a:pt x="418084" y="371344"/>
                </a:lnTo>
                <a:lnTo>
                  <a:pt x="215375" y="371344"/>
                </a:lnTo>
                <a:lnTo>
                  <a:pt x="174718" y="360963"/>
                </a:lnTo>
                <a:lnTo>
                  <a:pt x="153839" y="334433"/>
                </a:lnTo>
                <a:lnTo>
                  <a:pt x="146147" y="298676"/>
                </a:lnTo>
                <a:lnTo>
                  <a:pt x="145048" y="260611"/>
                </a:lnTo>
                <a:lnTo>
                  <a:pt x="145048" y="0"/>
                </a:lnTo>
                <a:close/>
              </a:path>
              <a:path w="429894" h="491489">
                <a:moveTo>
                  <a:pt x="429652" y="0"/>
                </a:moveTo>
                <a:lnTo>
                  <a:pt x="284603" y="0"/>
                </a:lnTo>
                <a:lnTo>
                  <a:pt x="284603" y="260611"/>
                </a:lnTo>
                <a:lnTo>
                  <a:pt x="283522" y="298676"/>
                </a:lnTo>
                <a:lnTo>
                  <a:pt x="275950" y="334433"/>
                </a:lnTo>
                <a:lnTo>
                  <a:pt x="255398" y="360963"/>
                </a:lnTo>
                <a:lnTo>
                  <a:pt x="215375" y="371344"/>
                </a:lnTo>
                <a:lnTo>
                  <a:pt x="418084" y="371344"/>
                </a:lnTo>
                <a:lnTo>
                  <a:pt x="425279" y="346981"/>
                </a:lnTo>
                <a:lnTo>
                  <a:pt x="429652" y="294166"/>
                </a:lnTo>
                <a:lnTo>
                  <a:pt x="42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73445" y="1885660"/>
            <a:ext cx="345440" cy="365760"/>
          </a:xfrm>
          <a:custGeom>
            <a:avLst/>
            <a:gdLst/>
            <a:ahLst/>
            <a:cxnLst/>
            <a:rect l="l" t="t" r="r" b="b"/>
            <a:pathLst>
              <a:path w="345439" h="365760">
                <a:moveTo>
                  <a:pt x="124171" y="242716"/>
                </a:moveTo>
                <a:lnTo>
                  <a:pt x="0" y="242716"/>
                </a:lnTo>
                <a:lnTo>
                  <a:pt x="10857" y="290302"/>
                </a:lnTo>
                <a:lnTo>
                  <a:pt x="37801" y="325163"/>
                </a:lnTo>
                <a:lnTo>
                  <a:pt x="76349" y="348536"/>
                </a:lnTo>
                <a:lnTo>
                  <a:pt x="122017" y="361654"/>
                </a:lnTo>
                <a:lnTo>
                  <a:pt x="170323" y="365752"/>
                </a:lnTo>
                <a:lnTo>
                  <a:pt x="220563" y="362298"/>
                </a:lnTo>
                <a:lnTo>
                  <a:pt x="267901" y="350468"/>
                </a:lnTo>
                <a:lnTo>
                  <a:pt x="307592" y="328062"/>
                </a:lnTo>
                <a:lnTo>
                  <a:pt x="334888" y="292879"/>
                </a:lnTo>
                <a:lnTo>
                  <a:pt x="336665" y="284101"/>
                </a:lnTo>
                <a:lnTo>
                  <a:pt x="174718" y="284101"/>
                </a:lnTo>
                <a:lnTo>
                  <a:pt x="163832" y="283314"/>
                </a:lnTo>
                <a:lnTo>
                  <a:pt x="129116" y="259633"/>
                </a:lnTo>
                <a:lnTo>
                  <a:pt x="125819" y="251542"/>
                </a:lnTo>
                <a:lnTo>
                  <a:pt x="124171" y="242716"/>
                </a:lnTo>
                <a:close/>
              </a:path>
              <a:path w="345439" h="365760">
                <a:moveTo>
                  <a:pt x="169224" y="0"/>
                </a:moveTo>
                <a:lnTo>
                  <a:pt x="126263" y="3140"/>
                </a:lnTo>
                <a:lnTo>
                  <a:pt x="82933" y="13851"/>
                </a:lnTo>
                <a:lnTo>
                  <a:pt x="44930" y="34065"/>
                </a:lnTo>
                <a:lnTo>
                  <a:pt x="17951" y="65715"/>
                </a:lnTo>
                <a:lnTo>
                  <a:pt x="7692" y="110732"/>
                </a:lnTo>
                <a:lnTo>
                  <a:pt x="15590" y="150824"/>
                </a:lnTo>
                <a:lnTo>
                  <a:pt x="40383" y="181478"/>
                </a:lnTo>
                <a:lnTo>
                  <a:pt x="83719" y="204162"/>
                </a:lnTo>
                <a:lnTo>
                  <a:pt x="147246" y="220346"/>
                </a:lnTo>
                <a:lnTo>
                  <a:pt x="184076" y="228000"/>
                </a:lnTo>
                <a:lnTo>
                  <a:pt x="206173" y="235445"/>
                </a:lnTo>
                <a:lnTo>
                  <a:pt x="216938" y="244568"/>
                </a:lnTo>
                <a:lnTo>
                  <a:pt x="219771" y="257257"/>
                </a:lnTo>
                <a:lnTo>
                  <a:pt x="215204" y="269945"/>
                </a:lnTo>
                <a:lnTo>
                  <a:pt x="203838" y="278229"/>
                </a:lnTo>
                <a:lnTo>
                  <a:pt x="189175" y="282738"/>
                </a:lnTo>
                <a:lnTo>
                  <a:pt x="174718" y="284101"/>
                </a:lnTo>
                <a:lnTo>
                  <a:pt x="336665" y="284101"/>
                </a:lnTo>
                <a:lnTo>
                  <a:pt x="345041" y="242716"/>
                </a:lnTo>
                <a:lnTo>
                  <a:pt x="338345" y="205491"/>
                </a:lnTo>
                <a:lnTo>
                  <a:pt x="320317" y="178122"/>
                </a:lnTo>
                <a:lnTo>
                  <a:pt x="294047" y="158723"/>
                </a:lnTo>
                <a:lnTo>
                  <a:pt x="262627" y="145406"/>
                </a:lnTo>
                <a:lnTo>
                  <a:pt x="229781" y="136492"/>
                </a:lnTo>
                <a:lnTo>
                  <a:pt x="169447" y="124958"/>
                </a:lnTo>
                <a:lnTo>
                  <a:pt x="148346" y="118561"/>
                </a:lnTo>
                <a:lnTo>
                  <a:pt x="140654" y="115206"/>
                </a:lnTo>
                <a:lnTo>
                  <a:pt x="132962" y="110732"/>
                </a:lnTo>
                <a:lnTo>
                  <a:pt x="132962" y="100666"/>
                </a:lnTo>
                <a:lnTo>
                  <a:pt x="136516" y="87034"/>
                </a:lnTo>
                <a:lnTo>
                  <a:pt x="145736" y="78855"/>
                </a:lnTo>
                <a:lnTo>
                  <a:pt x="158459" y="74870"/>
                </a:lnTo>
                <a:lnTo>
                  <a:pt x="172521" y="73821"/>
                </a:lnTo>
                <a:lnTo>
                  <a:pt x="325936" y="73821"/>
                </a:lnTo>
                <a:lnTo>
                  <a:pt x="323697" y="64855"/>
                </a:lnTo>
                <a:lnTo>
                  <a:pt x="296524" y="33099"/>
                </a:lnTo>
                <a:lnTo>
                  <a:pt x="258486" y="13207"/>
                </a:lnTo>
                <a:lnTo>
                  <a:pt x="214435" y="2926"/>
                </a:lnTo>
                <a:lnTo>
                  <a:pt x="169224" y="0"/>
                </a:lnTo>
                <a:close/>
              </a:path>
              <a:path w="345439" h="365760">
                <a:moveTo>
                  <a:pt x="325936" y="73821"/>
                </a:moveTo>
                <a:lnTo>
                  <a:pt x="172521" y="73821"/>
                </a:lnTo>
                <a:lnTo>
                  <a:pt x="180539" y="74451"/>
                </a:lnTo>
                <a:lnTo>
                  <a:pt x="188042" y="76338"/>
                </a:lnTo>
                <a:lnTo>
                  <a:pt x="216475" y="110732"/>
                </a:lnTo>
                <a:lnTo>
                  <a:pt x="335152" y="110732"/>
                </a:lnTo>
                <a:lnTo>
                  <a:pt x="325936" y="738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519585" y="1788351"/>
            <a:ext cx="258445" cy="459105"/>
          </a:xfrm>
          <a:custGeom>
            <a:avLst/>
            <a:gdLst/>
            <a:ahLst/>
            <a:cxnLst/>
            <a:rect l="l" t="t" r="r" b="b"/>
            <a:pathLst>
              <a:path w="258445" h="459105">
                <a:moveTo>
                  <a:pt x="187904" y="187908"/>
                </a:moveTo>
                <a:lnTo>
                  <a:pt x="58239" y="187908"/>
                </a:lnTo>
                <a:lnTo>
                  <a:pt x="58271" y="354740"/>
                </a:lnTo>
                <a:lnTo>
                  <a:pt x="68557" y="410928"/>
                </a:lnTo>
                <a:lnTo>
                  <a:pt x="95462" y="442228"/>
                </a:lnTo>
                <a:lnTo>
                  <a:pt x="132875" y="455703"/>
                </a:lnTo>
                <a:lnTo>
                  <a:pt x="174718" y="458587"/>
                </a:lnTo>
                <a:lnTo>
                  <a:pt x="195648" y="457887"/>
                </a:lnTo>
                <a:lnTo>
                  <a:pt x="237919" y="454811"/>
                </a:lnTo>
                <a:lnTo>
                  <a:pt x="258230" y="454112"/>
                </a:lnTo>
                <a:lnTo>
                  <a:pt x="258230" y="355684"/>
                </a:lnTo>
                <a:lnTo>
                  <a:pt x="228562" y="355684"/>
                </a:lnTo>
                <a:lnTo>
                  <a:pt x="208302" y="353080"/>
                </a:lnTo>
                <a:lnTo>
                  <a:pt x="195870" y="344919"/>
                </a:lnTo>
                <a:lnTo>
                  <a:pt x="189621" y="330675"/>
                </a:lnTo>
                <a:lnTo>
                  <a:pt x="187904" y="309826"/>
                </a:lnTo>
                <a:lnTo>
                  <a:pt x="187904" y="187908"/>
                </a:lnTo>
                <a:close/>
              </a:path>
              <a:path w="258445" h="459105">
                <a:moveTo>
                  <a:pt x="258230" y="353447"/>
                </a:moveTo>
                <a:lnTo>
                  <a:pt x="250813" y="354740"/>
                </a:lnTo>
                <a:lnTo>
                  <a:pt x="243396" y="355404"/>
                </a:lnTo>
                <a:lnTo>
                  <a:pt x="235979" y="355649"/>
                </a:lnTo>
                <a:lnTo>
                  <a:pt x="228562" y="355684"/>
                </a:lnTo>
                <a:lnTo>
                  <a:pt x="258230" y="355684"/>
                </a:lnTo>
                <a:lnTo>
                  <a:pt x="258230" y="353447"/>
                </a:lnTo>
                <a:close/>
              </a:path>
              <a:path w="258445" h="459105">
                <a:moveTo>
                  <a:pt x="258230" y="106257"/>
                </a:moveTo>
                <a:lnTo>
                  <a:pt x="0" y="106257"/>
                </a:lnTo>
                <a:lnTo>
                  <a:pt x="0" y="187908"/>
                </a:lnTo>
                <a:lnTo>
                  <a:pt x="258230" y="187908"/>
                </a:lnTo>
                <a:lnTo>
                  <a:pt x="258230" y="106257"/>
                </a:lnTo>
                <a:close/>
              </a:path>
              <a:path w="258445" h="459105">
                <a:moveTo>
                  <a:pt x="187904" y="0"/>
                </a:moveTo>
                <a:lnTo>
                  <a:pt x="58239" y="0"/>
                </a:lnTo>
                <a:lnTo>
                  <a:pt x="58239" y="106257"/>
                </a:lnTo>
                <a:lnTo>
                  <a:pt x="187904" y="106257"/>
                </a:lnTo>
                <a:lnTo>
                  <a:pt x="187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85508" y="1885660"/>
            <a:ext cx="375285" cy="365760"/>
          </a:xfrm>
          <a:custGeom>
            <a:avLst/>
            <a:gdLst/>
            <a:ahLst/>
            <a:cxnLst/>
            <a:rect l="l" t="t" r="r" b="b"/>
            <a:pathLst>
              <a:path w="375285" h="365760">
                <a:moveTo>
                  <a:pt x="180212" y="0"/>
                </a:moveTo>
                <a:lnTo>
                  <a:pt x="129090" y="6602"/>
                </a:lnTo>
                <a:lnTo>
                  <a:pt x="85141" y="25228"/>
                </a:lnTo>
                <a:lnTo>
                  <a:pt x="49311" y="54108"/>
                </a:lnTo>
                <a:lnTo>
                  <a:pt x="22546" y="91469"/>
                </a:lnTo>
                <a:lnTo>
                  <a:pt x="5794" y="135542"/>
                </a:lnTo>
                <a:lnTo>
                  <a:pt x="0" y="184554"/>
                </a:lnTo>
                <a:lnTo>
                  <a:pt x="6532" y="237978"/>
                </a:lnTo>
                <a:lnTo>
                  <a:pt x="25151" y="282734"/>
                </a:lnTo>
                <a:lnTo>
                  <a:pt x="54393" y="318355"/>
                </a:lnTo>
                <a:lnTo>
                  <a:pt x="92792" y="344376"/>
                </a:lnTo>
                <a:lnTo>
                  <a:pt x="138883" y="360330"/>
                </a:lnTo>
                <a:lnTo>
                  <a:pt x="191201" y="365752"/>
                </a:lnTo>
                <a:lnTo>
                  <a:pt x="236913" y="361546"/>
                </a:lnTo>
                <a:lnTo>
                  <a:pt x="279197" y="348750"/>
                </a:lnTo>
                <a:lnTo>
                  <a:pt x="316207" y="327096"/>
                </a:lnTo>
                <a:lnTo>
                  <a:pt x="346096" y="296315"/>
                </a:lnTo>
                <a:lnTo>
                  <a:pt x="354204" y="280745"/>
                </a:lnTo>
                <a:lnTo>
                  <a:pt x="190102" y="280745"/>
                </a:lnTo>
                <a:lnTo>
                  <a:pt x="163111" y="275747"/>
                </a:lnTo>
                <a:lnTo>
                  <a:pt x="143126" y="261730"/>
                </a:lnTo>
                <a:lnTo>
                  <a:pt x="130145" y="240164"/>
                </a:lnTo>
                <a:lnTo>
                  <a:pt x="124171" y="212517"/>
                </a:lnTo>
                <a:lnTo>
                  <a:pt x="374710" y="212517"/>
                </a:lnTo>
                <a:lnTo>
                  <a:pt x="371029" y="158130"/>
                </a:lnTo>
                <a:lnTo>
                  <a:pt x="367715" y="144287"/>
                </a:lnTo>
                <a:lnTo>
                  <a:pt x="124171" y="144287"/>
                </a:lnTo>
                <a:lnTo>
                  <a:pt x="132035" y="118981"/>
                </a:lnTo>
                <a:lnTo>
                  <a:pt x="145873" y="100386"/>
                </a:lnTo>
                <a:lnTo>
                  <a:pt x="165893" y="88921"/>
                </a:lnTo>
                <a:lnTo>
                  <a:pt x="192299" y="85006"/>
                </a:lnTo>
                <a:lnTo>
                  <a:pt x="347028" y="85006"/>
                </a:lnTo>
                <a:lnTo>
                  <a:pt x="340716" y="72054"/>
                </a:lnTo>
                <a:lnTo>
                  <a:pt x="313507" y="41029"/>
                </a:lnTo>
                <a:lnTo>
                  <a:pt x="277879" y="18457"/>
                </a:lnTo>
                <a:lnTo>
                  <a:pt x="233543" y="4669"/>
                </a:lnTo>
                <a:lnTo>
                  <a:pt x="180212" y="0"/>
                </a:lnTo>
                <a:close/>
              </a:path>
              <a:path w="375285" h="365760">
                <a:moveTo>
                  <a:pt x="367018" y="256138"/>
                </a:moveTo>
                <a:lnTo>
                  <a:pt x="245044" y="256138"/>
                </a:lnTo>
                <a:lnTo>
                  <a:pt x="235378" y="267061"/>
                </a:lnTo>
                <a:lnTo>
                  <a:pt x="222106" y="274733"/>
                </a:lnTo>
                <a:lnTo>
                  <a:pt x="206567" y="279259"/>
                </a:lnTo>
                <a:lnTo>
                  <a:pt x="190102" y="280745"/>
                </a:lnTo>
                <a:lnTo>
                  <a:pt x="354204" y="280745"/>
                </a:lnTo>
                <a:lnTo>
                  <a:pt x="367018" y="256138"/>
                </a:lnTo>
                <a:close/>
              </a:path>
              <a:path w="375285" h="365760">
                <a:moveTo>
                  <a:pt x="347028" y="85006"/>
                </a:moveTo>
                <a:lnTo>
                  <a:pt x="192299" y="85006"/>
                </a:lnTo>
                <a:lnTo>
                  <a:pt x="215135" y="89708"/>
                </a:lnTo>
                <a:lnTo>
                  <a:pt x="233232" y="102483"/>
                </a:lnTo>
                <a:lnTo>
                  <a:pt x="245148" y="121340"/>
                </a:lnTo>
                <a:lnTo>
                  <a:pt x="249440" y="144287"/>
                </a:lnTo>
                <a:lnTo>
                  <a:pt x="367715" y="144287"/>
                </a:lnTo>
                <a:lnTo>
                  <a:pt x="359793" y="111199"/>
                </a:lnTo>
                <a:lnTo>
                  <a:pt x="347028" y="85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95382" y="1885660"/>
            <a:ext cx="260985" cy="356870"/>
          </a:xfrm>
          <a:custGeom>
            <a:avLst/>
            <a:gdLst/>
            <a:ahLst/>
            <a:cxnLst/>
            <a:rect l="l" t="t" r="r" b="b"/>
            <a:pathLst>
              <a:path w="260985" h="356869">
                <a:moveTo>
                  <a:pt x="124171" y="8948"/>
                </a:moveTo>
                <a:lnTo>
                  <a:pt x="0" y="8948"/>
                </a:lnTo>
                <a:lnTo>
                  <a:pt x="0" y="356803"/>
                </a:lnTo>
                <a:lnTo>
                  <a:pt x="129665" y="356803"/>
                </a:lnTo>
                <a:lnTo>
                  <a:pt x="129665" y="219227"/>
                </a:lnTo>
                <a:lnTo>
                  <a:pt x="134764" y="171656"/>
                </a:lnTo>
                <a:lnTo>
                  <a:pt x="149856" y="138975"/>
                </a:lnTo>
                <a:lnTo>
                  <a:pt x="174632" y="120135"/>
                </a:lnTo>
                <a:lnTo>
                  <a:pt x="208783" y="114088"/>
                </a:lnTo>
                <a:lnTo>
                  <a:pt x="260429" y="114088"/>
                </a:lnTo>
                <a:lnTo>
                  <a:pt x="260429" y="64873"/>
                </a:lnTo>
                <a:lnTo>
                  <a:pt x="124171" y="64873"/>
                </a:lnTo>
                <a:lnTo>
                  <a:pt x="124171" y="8948"/>
                </a:lnTo>
                <a:close/>
              </a:path>
              <a:path w="260985" h="356869">
                <a:moveTo>
                  <a:pt x="260429" y="114088"/>
                </a:moveTo>
                <a:lnTo>
                  <a:pt x="208783" y="114088"/>
                </a:lnTo>
                <a:lnTo>
                  <a:pt x="226124" y="114857"/>
                </a:lnTo>
                <a:lnTo>
                  <a:pt x="239550" y="116884"/>
                </a:lnTo>
                <a:lnTo>
                  <a:pt x="250505" y="119750"/>
                </a:lnTo>
                <a:lnTo>
                  <a:pt x="260429" y="123036"/>
                </a:lnTo>
                <a:lnTo>
                  <a:pt x="260429" y="114088"/>
                </a:lnTo>
                <a:close/>
              </a:path>
              <a:path w="260985" h="356869">
                <a:moveTo>
                  <a:pt x="221969" y="0"/>
                </a:moveTo>
                <a:lnTo>
                  <a:pt x="190033" y="4316"/>
                </a:lnTo>
                <a:lnTo>
                  <a:pt x="164279" y="16917"/>
                </a:lnTo>
                <a:lnTo>
                  <a:pt x="143469" y="37278"/>
                </a:lnTo>
                <a:lnTo>
                  <a:pt x="126368" y="64873"/>
                </a:lnTo>
                <a:lnTo>
                  <a:pt x="260429" y="64873"/>
                </a:lnTo>
                <a:lnTo>
                  <a:pt x="260429" y="5592"/>
                </a:lnTo>
                <a:lnTo>
                  <a:pt x="251175" y="3303"/>
                </a:lnTo>
                <a:lnTo>
                  <a:pt x="241611" y="1538"/>
                </a:lnTo>
                <a:lnTo>
                  <a:pt x="231841" y="402"/>
                </a:lnTo>
                <a:lnTo>
                  <a:pt x="221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4757" y="839490"/>
            <a:ext cx="1320825" cy="18034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131730" y="1512080"/>
            <a:ext cx="426720" cy="434340"/>
          </a:xfrm>
          <a:custGeom>
            <a:avLst/>
            <a:gdLst/>
            <a:ahLst/>
            <a:cxnLst/>
            <a:rect l="l" t="t" r="r" b="b"/>
            <a:pathLst>
              <a:path w="426719" h="434339">
                <a:moveTo>
                  <a:pt x="0" y="0"/>
                </a:moveTo>
                <a:lnTo>
                  <a:pt x="0" y="433979"/>
                </a:lnTo>
                <a:lnTo>
                  <a:pt x="426356" y="433979"/>
                </a:lnTo>
                <a:lnTo>
                  <a:pt x="0" y="0"/>
                </a:lnTo>
                <a:close/>
              </a:path>
            </a:pathLst>
          </a:custGeom>
          <a:solidFill>
            <a:srgbClr val="009F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21841" y="1943576"/>
            <a:ext cx="440055" cy="0"/>
          </a:xfrm>
          <a:custGeom>
            <a:avLst/>
            <a:gdLst/>
            <a:ahLst/>
            <a:cxnLst/>
            <a:rect l="l" t="t" r="r" b="b"/>
            <a:pathLst>
              <a:path w="440055">
                <a:moveTo>
                  <a:pt x="0" y="0"/>
                </a:moveTo>
                <a:lnTo>
                  <a:pt x="43954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128434" y="1515586"/>
            <a:ext cx="0" cy="421640"/>
          </a:xfrm>
          <a:custGeom>
            <a:avLst/>
            <a:gdLst/>
            <a:ahLst/>
            <a:cxnLst/>
            <a:rect l="l" t="t" r="r" b="b"/>
            <a:pathLst>
              <a:path h="421639">
                <a:moveTo>
                  <a:pt x="0" y="0"/>
                </a:moveTo>
                <a:lnTo>
                  <a:pt x="0" y="421639"/>
                </a:lnTo>
              </a:path>
            </a:pathLst>
          </a:custGeom>
          <a:ln w="131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121841" y="1509236"/>
            <a:ext cx="440055" cy="0"/>
          </a:xfrm>
          <a:custGeom>
            <a:avLst/>
            <a:gdLst/>
            <a:ahLst/>
            <a:cxnLst/>
            <a:rect l="l" t="t" r="r" b="b"/>
            <a:pathLst>
              <a:path w="440055">
                <a:moveTo>
                  <a:pt x="0" y="0"/>
                </a:moveTo>
                <a:lnTo>
                  <a:pt x="43954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55339" y="1515435"/>
            <a:ext cx="0" cy="422275"/>
          </a:xfrm>
          <a:custGeom>
            <a:avLst/>
            <a:gdLst/>
            <a:ahLst/>
            <a:cxnLst/>
            <a:rect l="l" t="t" r="r" b="b"/>
            <a:pathLst>
              <a:path h="422275">
                <a:moveTo>
                  <a:pt x="0" y="0"/>
                </a:moveTo>
                <a:lnTo>
                  <a:pt x="0" y="421677"/>
                </a:lnTo>
              </a:path>
            </a:pathLst>
          </a:custGeom>
          <a:ln w="12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2573608" y="3390338"/>
            <a:ext cx="360680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114" dirty="0"/>
              <a:t>Modul</a:t>
            </a:r>
            <a:r>
              <a:rPr sz="5250" spc="-400" dirty="0"/>
              <a:t> </a:t>
            </a:r>
            <a:r>
              <a:rPr sz="5250" spc="-155" dirty="0"/>
              <a:t>114</a:t>
            </a:r>
            <a:endParaRPr sz="5250"/>
          </a:p>
        </p:txBody>
      </p:sp>
      <p:sp>
        <p:nvSpPr>
          <p:cNvPr id="69" name="object 69"/>
          <p:cNvSpPr txBox="1"/>
          <p:nvPr/>
        </p:nvSpPr>
        <p:spPr>
          <a:xfrm>
            <a:off x="2584079" y="4236385"/>
            <a:ext cx="13361035" cy="2224405"/>
          </a:xfrm>
          <a:prstGeom prst="rect">
            <a:avLst/>
          </a:prstGeom>
        </p:spPr>
        <p:txBody>
          <a:bodyPr vert="horz" wrap="square" lIns="0" tIns="311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sz="5250" spc="-50" dirty="0">
                <a:latin typeface="Arial Black"/>
                <a:cs typeface="Arial Black"/>
              </a:rPr>
              <a:t>Codierungs-, </a:t>
            </a:r>
            <a:r>
              <a:rPr sz="5250" spc="-70" dirty="0">
                <a:latin typeface="Arial Black"/>
                <a:cs typeface="Arial Black"/>
              </a:rPr>
              <a:t>Kompressions-</a:t>
            </a:r>
            <a:r>
              <a:rPr sz="5250" spc="-285" dirty="0">
                <a:latin typeface="Arial Black"/>
                <a:cs typeface="Arial Black"/>
              </a:rPr>
              <a:t> </a:t>
            </a:r>
            <a:r>
              <a:rPr sz="5250" spc="-70" dirty="0">
                <a:latin typeface="Arial Black"/>
                <a:cs typeface="Arial Black"/>
              </a:rPr>
              <a:t>und</a:t>
            </a:r>
            <a:endParaRPr sz="52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5250" spc="-80" dirty="0">
                <a:latin typeface="Arial Black"/>
                <a:cs typeface="Arial Black"/>
              </a:rPr>
              <a:t>Verschlüsselungsverfahren</a:t>
            </a:r>
            <a:r>
              <a:rPr sz="5250" spc="-195" dirty="0">
                <a:latin typeface="Arial Black"/>
                <a:cs typeface="Arial Black"/>
              </a:rPr>
              <a:t> </a:t>
            </a:r>
            <a:r>
              <a:rPr sz="5250" spc="-70" dirty="0">
                <a:latin typeface="Arial Black"/>
                <a:cs typeface="Arial Black"/>
              </a:rPr>
              <a:t>einsetzen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3103508" y="10298553"/>
            <a:ext cx="1530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0" dirty="0">
                <a:latin typeface="Calibri"/>
                <a:cs typeface="Calibri"/>
              </a:rPr>
              <a:t>1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636434" y="9444604"/>
            <a:ext cx="17016816" cy="1024638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de-CH" sz="2950" spc="-5" dirty="0" smtClean="0">
                <a:latin typeface="Arial Black"/>
                <a:cs typeface="Arial Black"/>
              </a:rPr>
              <a:t>Walter </a:t>
            </a:r>
            <a:r>
              <a:rPr lang="de-CH" sz="2950" spc="-5" dirty="0" smtClean="0">
                <a:latin typeface="Arial Black"/>
                <a:cs typeface="Arial Black"/>
              </a:rPr>
              <a:t>Rothlin                                                                                       </a:t>
            </a:r>
            <a:r>
              <a:rPr lang="de-CH" sz="1600" b="1" spc="-5" dirty="0" smtClean="0">
                <a:latin typeface="Arial Black"/>
                <a:cs typeface="Arial Black"/>
              </a:rPr>
              <a:t>Letzte Änderungen: 21.9.19</a:t>
            </a:r>
            <a:endParaRPr sz="2950" b="1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950" spc="5" dirty="0">
                <a:latin typeface="Arial"/>
                <a:cs typeface="Arial"/>
              </a:rPr>
              <a:t>Bildungszentrum</a:t>
            </a:r>
            <a:r>
              <a:rPr sz="2950" spc="-30" dirty="0">
                <a:latin typeface="Arial"/>
                <a:cs typeface="Arial"/>
              </a:rPr>
              <a:t> </a:t>
            </a:r>
            <a:r>
              <a:rPr sz="2950" spc="5" dirty="0">
                <a:latin typeface="Arial"/>
                <a:cs typeface="Arial"/>
              </a:rPr>
              <a:t>Uster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07684" y="1539085"/>
            <a:ext cx="16634460" cy="3020699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950" spc="5" dirty="0">
                <a:latin typeface="Verdana"/>
                <a:cs typeface="Verdana"/>
              </a:rPr>
              <a:t>Computer hat die </a:t>
            </a:r>
            <a:r>
              <a:rPr sz="2950" spc="5" dirty="0" err="1" smtClean="0">
                <a:latin typeface="Verdana"/>
                <a:cs typeface="Verdana"/>
              </a:rPr>
              <a:t>Aufgabe</a:t>
            </a:r>
            <a:r>
              <a:rPr lang="de-CH" sz="2950" spc="5" dirty="0" smtClean="0">
                <a:latin typeface="Verdana"/>
                <a:cs typeface="Verdana"/>
              </a:rPr>
              <a:t>,</a:t>
            </a:r>
            <a:r>
              <a:rPr sz="2950" spc="5" dirty="0" smtClean="0">
                <a:latin typeface="Verdana"/>
                <a:cs typeface="Verdana"/>
              </a:rPr>
              <a:t> </a:t>
            </a:r>
            <a:r>
              <a:rPr sz="2950" spc="5" dirty="0">
                <a:latin typeface="Verdana"/>
                <a:cs typeface="Verdana"/>
              </a:rPr>
              <a:t>eingegebene Daten </a:t>
            </a:r>
            <a:r>
              <a:rPr sz="2950" spc="10" dirty="0">
                <a:latin typeface="Verdana"/>
                <a:cs typeface="Verdana"/>
              </a:rPr>
              <a:t>zu </a:t>
            </a:r>
            <a:r>
              <a:rPr sz="2950" spc="-5" dirty="0" err="1">
                <a:latin typeface="Verdana"/>
                <a:cs typeface="Verdana"/>
              </a:rPr>
              <a:t>verarbeiten</a:t>
            </a:r>
            <a:r>
              <a:rPr sz="2950" spc="-5" dirty="0">
                <a:latin typeface="Verdana"/>
                <a:cs typeface="Verdana"/>
              </a:rPr>
              <a:t> </a:t>
            </a:r>
            <a:endParaRPr lang="de-CH" sz="2950" spc="-5" dirty="0" smtClean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950" spc="5" dirty="0" smtClean="0">
                <a:latin typeface="Verdana"/>
                <a:cs typeface="Verdana"/>
              </a:rPr>
              <a:t>•</a:t>
            </a:r>
            <a:r>
              <a:rPr sz="2950" spc="30" dirty="0" smtClean="0">
                <a:latin typeface="Verdana"/>
                <a:cs typeface="Verdana"/>
              </a:rPr>
              <a:t> </a:t>
            </a:r>
            <a:r>
              <a:rPr sz="2950" spc="-60" dirty="0" err="1" smtClean="0">
                <a:latin typeface="Verdana"/>
                <a:cs typeface="Verdana"/>
              </a:rPr>
              <a:t>Texte</a:t>
            </a:r>
            <a:r>
              <a:rPr lang="de-CH" sz="2950" spc="-60" dirty="0" smtClean="0">
                <a:latin typeface="Verdana"/>
                <a:cs typeface="Verdana"/>
              </a:rPr>
              <a:t>, Zahlen, </a:t>
            </a:r>
            <a:r>
              <a:rPr sz="2950" spc="5" dirty="0" err="1" smtClean="0">
                <a:latin typeface="Verdana"/>
                <a:cs typeface="Verdana"/>
              </a:rPr>
              <a:t>Bilder</a:t>
            </a:r>
            <a:r>
              <a:rPr lang="de-CH" sz="2950" spc="5" dirty="0" smtClean="0">
                <a:latin typeface="Verdana"/>
                <a:cs typeface="Verdana"/>
              </a:rPr>
              <a:t>, </a:t>
            </a:r>
            <a:r>
              <a:rPr sz="2950" dirty="0" smtClean="0">
                <a:latin typeface="Verdana"/>
                <a:cs typeface="Verdana"/>
              </a:rPr>
              <a:t>etc</a:t>
            </a:r>
            <a:r>
              <a:rPr sz="2950" dirty="0">
                <a:latin typeface="Verdana"/>
                <a:cs typeface="Verdana"/>
              </a:rPr>
              <a:t>.</a:t>
            </a:r>
          </a:p>
          <a:p>
            <a:pPr marL="316230" indent="-303530">
              <a:lnSpc>
                <a:spcPct val="100000"/>
              </a:lnSpc>
              <a:spcBef>
                <a:spcPts val="1080"/>
              </a:spcBef>
              <a:buChar char="•"/>
              <a:tabLst>
                <a:tab pos="316865" algn="l"/>
              </a:tabLst>
            </a:pPr>
            <a:r>
              <a:rPr sz="2950" spc="5" dirty="0">
                <a:latin typeface="Verdana"/>
                <a:cs typeface="Verdana"/>
              </a:rPr>
              <a:t>Computer </a:t>
            </a:r>
            <a:r>
              <a:rPr sz="2950" spc="10" dirty="0">
                <a:latin typeface="Verdana"/>
                <a:cs typeface="Verdana"/>
              </a:rPr>
              <a:t>kann </a:t>
            </a:r>
            <a:r>
              <a:rPr sz="2950" spc="5" dirty="0">
                <a:latin typeface="Verdana"/>
                <a:cs typeface="Verdana"/>
              </a:rPr>
              <a:t>lediglich </a:t>
            </a:r>
            <a:r>
              <a:rPr sz="2950" spc="10" dirty="0">
                <a:latin typeface="Verdana"/>
                <a:cs typeface="Verdana"/>
              </a:rPr>
              <a:t>zwei </a:t>
            </a:r>
            <a:r>
              <a:rPr sz="2950" spc="5" dirty="0">
                <a:latin typeface="Verdana"/>
                <a:cs typeface="Verdana"/>
              </a:rPr>
              <a:t>Zustände</a:t>
            </a:r>
            <a:r>
              <a:rPr sz="2950" spc="-5" dirty="0">
                <a:latin typeface="Verdana"/>
                <a:cs typeface="Verdana"/>
              </a:rPr>
              <a:t> </a:t>
            </a:r>
            <a:r>
              <a:rPr sz="2950" spc="5" dirty="0">
                <a:latin typeface="Verdana"/>
                <a:cs typeface="Verdana"/>
              </a:rPr>
              <a:t>unterscheiden</a:t>
            </a:r>
            <a:endParaRPr sz="2950" dirty="0">
              <a:latin typeface="Verdana"/>
              <a:cs typeface="Verdana"/>
            </a:endParaRPr>
          </a:p>
          <a:p>
            <a:pPr marL="316230" indent="-303530">
              <a:lnSpc>
                <a:spcPct val="100000"/>
              </a:lnSpc>
              <a:spcBef>
                <a:spcPts val="1075"/>
              </a:spcBef>
              <a:buChar char="•"/>
              <a:tabLst>
                <a:tab pos="316865" algn="l"/>
              </a:tabLst>
            </a:pPr>
            <a:r>
              <a:rPr sz="2950" spc="5" dirty="0">
                <a:latin typeface="Verdana"/>
                <a:cs typeface="Verdana"/>
              </a:rPr>
              <a:t>Entweder </a:t>
            </a:r>
            <a:r>
              <a:rPr sz="2950" spc="10" dirty="0">
                <a:latin typeface="Verdana"/>
                <a:cs typeface="Verdana"/>
              </a:rPr>
              <a:t>es </a:t>
            </a:r>
            <a:r>
              <a:rPr sz="2950" spc="5" dirty="0">
                <a:latin typeface="Verdana"/>
                <a:cs typeface="Verdana"/>
              </a:rPr>
              <a:t>fliesst Strom, oder </a:t>
            </a:r>
            <a:r>
              <a:rPr sz="2950" spc="10" dirty="0">
                <a:latin typeface="Verdana"/>
                <a:cs typeface="Verdana"/>
              </a:rPr>
              <a:t>es </a:t>
            </a:r>
            <a:r>
              <a:rPr sz="2950" spc="5" dirty="0" err="1">
                <a:latin typeface="Verdana"/>
                <a:cs typeface="Verdana"/>
              </a:rPr>
              <a:t>fliesst</a:t>
            </a:r>
            <a:r>
              <a:rPr sz="2950" spc="5" dirty="0">
                <a:latin typeface="Verdana"/>
                <a:cs typeface="Verdana"/>
              </a:rPr>
              <a:t> </a:t>
            </a:r>
            <a:r>
              <a:rPr sz="2950" dirty="0" err="1" smtClean="0">
                <a:latin typeface="Verdana"/>
                <a:cs typeface="Verdana"/>
              </a:rPr>
              <a:t>keiner</a:t>
            </a:r>
            <a:r>
              <a:rPr lang="de-CH" sz="2950" dirty="0" smtClean="0">
                <a:latin typeface="Verdana"/>
                <a:cs typeface="Verdana"/>
              </a:rPr>
              <a:t> (es hat eine Spannung, oder nicht)</a:t>
            </a:r>
            <a:endParaRPr sz="2950" dirty="0">
              <a:latin typeface="Verdana"/>
              <a:cs typeface="Verdana"/>
            </a:endParaRPr>
          </a:p>
          <a:p>
            <a:pPr marL="316230" indent="-303530">
              <a:lnSpc>
                <a:spcPct val="100000"/>
              </a:lnSpc>
              <a:spcBef>
                <a:spcPts val="1080"/>
              </a:spcBef>
              <a:buChar char="•"/>
              <a:tabLst>
                <a:tab pos="316865" algn="l"/>
              </a:tabLst>
            </a:pPr>
            <a:r>
              <a:rPr sz="2950" spc="10" dirty="0">
                <a:latin typeface="Verdana"/>
                <a:cs typeface="Verdana"/>
              </a:rPr>
              <a:t>Daher </a:t>
            </a:r>
            <a:r>
              <a:rPr sz="2950" spc="5" dirty="0">
                <a:latin typeface="Verdana"/>
                <a:cs typeface="Verdana"/>
              </a:rPr>
              <a:t>bedient </a:t>
            </a:r>
            <a:r>
              <a:rPr sz="2950" spc="10" dirty="0">
                <a:latin typeface="Verdana"/>
                <a:cs typeface="Verdana"/>
              </a:rPr>
              <a:t>man </a:t>
            </a:r>
            <a:r>
              <a:rPr sz="2950" spc="5" dirty="0">
                <a:latin typeface="Verdana"/>
                <a:cs typeface="Verdana"/>
              </a:rPr>
              <a:t>sich des einfachsten </a:t>
            </a:r>
            <a:r>
              <a:rPr sz="2950" dirty="0">
                <a:latin typeface="Verdana"/>
                <a:cs typeface="Verdana"/>
              </a:rPr>
              <a:t>Zahlensystems, </a:t>
            </a:r>
            <a:r>
              <a:rPr sz="2950" spc="5" dirty="0">
                <a:latin typeface="Verdana"/>
                <a:cs typeface="Verdana"/>
              </a:rPr>
              <a:t>des </a:t>
            </a:r>
            <a:r>
              <a:rPr sz="2950" dirty="0">
                <a:latin typeface="Verdana"/>
                <a:cs typeface="Verdana"/>
              </a:rPr>
              <a:t>Binär- </a:t>
            </a:r>
            <a:r>
              <a:rPr sz="2950" spc="5" dirty="0">
                <a:latin typeface="Verdana"/>
                <a:cs typeface="Verdana"/>
              </a:rPr>
              <a:t>oder</a:t>
            </a:r>
            <a:r>
              <a:rPr sz="2950" spc="135" dirty="0">
                <a:latin typeface="Verdana"/>
                <a:cs typeface="Verdana"/>
              </a:rPr>
              <a:t> </a:t>
            </a:r>
            <a:r>
              <a:rPr sz="2950" spc="5" dirty="0">
                <a:latin typeface="Verdana"/>
                <a:cs typeface="Verdana"/>
              </a:rPr>
              <a:t>Dualsystems</a:t>
            </a:r>
            <a:endParaRPr sz="295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10</a:t>
            </a:fld>
            <a:endParaRPr spc="15" dirty="0"/>
          </a:p>
        </p:txBody>
      </p:sp>
      <p:sp>
        <p:nvSpPr>
          <p:cNvPr id="4" name="object 4"/>
          <p:cNvSpPr txBox="1"/>
          <p:nvPr/>
        </p:nvSpPr>
        <p:spPr>
          <a:xfrm>
            <a:off x="1107684" y="6981851"/>
            <a:ext cx="2159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latin typeface="Calibri"/>
                <a:cs typeface="Calibri"/>
              </a:rPr>
              <a:t>...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536765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spc="5" dirty="0">
                <a:solidFill>
                  <a:srgbClr val="006FC0"/>
                </a:solidFill>
                <a:latin typeface="Arial"/>
                <a:cs typeface="Arial"/>
              </a:rPr>
              <a:t>Da</a:t>
            </a:r>
            <a:r>
              <a:rPr sz="5100" spc="-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5100" spc="5" dirty="0">
                <a:solidFill>
                  <a:srgbClr val="006FC0"/>
                </a:solidFill>
                <a:latin typeface="Arial"/>
                <a:cs typeface="Arial"/>
              </a:rPr>
              <a:t>enverarbei</a:t>
            </a:r>
            <a:r>
              <a:rPr sz="5100" spc="-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5100" spc="5" dirty="0">
                <a:solidFill>
                  <a:srgbClr val="006FC0"/>
                </a:solidFill>
                <a:latin typeface="Arial"/>
                <a:cs typeface="Arial"/>
              </a:rPr>
              <a:t>ung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07684" y="1551649"/>
            <a:ext cx="12068175" cy="5577168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3450" spc="5" dirty="0" err="1" smtClean="0">
                <a:latin typeface="Verdana"/>
                <a:cs typeface="Verdana"/>
              </a:rPr>
              <a:t>Einfachste</a:t>
            </a:r>
            <a:r>
              <a:rPr lang="de-CH" sz="3450" spc="5" dirty="0" smtClean="0">
                <a:latin typeface="Verdana"/>
                <a:cs typeface="Verdana"/>
              </a:rPr>
              <a:t>s</a:t>
            </a:r>
            <a:r>
              <a:rPr sz="3450" spc="-5" dirty="0" smtClean="0">
                <a:latin typeface="Verdana"/>
                <a:cs typeface="Verdana"/>
              </a:rPr>
              <a:t> </a:t>
            </a:r>
            <a:r>
              <a:rPr sz="3450" spc="-5" dirty="0">
                <a:latin typeface="Verdana"/>
                <a:cs typeface="Verdana"/>
              </a:rPr>
              <a:t>Zahlensystem</a:t>
            </a:r>
            <a:endParaRPr sz="3450" dirty="0">
              <a:latin typeface="Verdana"/>
              <a:cs typeface="Verdana"/>
            </a:endParaRPr>
          </a:p>
          <a:p>
            <a:pPr marL="316230" indent="-303530">
              <a:lnSpc>
                <a:spcPct val="100000"/>
              </a:lnSpc>
              <a:spcBef>
                <a:spcPts val="1055"/>
              </a:spcBef>
              <a:buChar char="•"/>
              <a:tabLst>
                <a:tab pos="316865" algn="l"/>
              </a:tabLst>
            </a:pPr>
            <a:r>
              <a:rPr sz="3450" spc="5" dirty="0">
                <a:latin typeface="Verdana"/>
                <a:cs typeface="Verdana"/>
              </a:rPr>
              <a:t>nur zwei mögliche</a:t>
            </a:r>
            <a:r>
              <a:rPr sz="3450" spc="-10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Schaltungszustände</a:t>
            </a:r>
          </a:p>
          <a:p>
            <a:pPr marL="629920" lvl="1" indent="-303530">
              <a:lnSpc>
                <a:spcPct val="100000"/>
              </a:lnSpc>
              <a:spcBef>
                <a:spcPts val="1055"/>
              </a:spcBef>
              <a:buChar char="•"/>
              <a:tabLst>
                <a:tab pos="630555" algn="l"/>
              </a:tabLst>
            </a:pPr>
            <a:r>
              <a:rPr spc="-5" dirty="0">
                <a:latin typeface="Verdana"/>
                <a:cs typeface="Verdana"/>
              </a:rPr>
              <a:t>wahr </a:t>
            </a:r>
            <a:r>
              <a:rPr spc="5" dirty="0">
                <a:latin typeface="Verdana"/>
                <a:cs typeface="Verdana"/>
              </a:rPr>
              <a:t>–</a:t>
            </a:r>
            <a:r>
              <a:rPr dirty="0">
                <a:latin typeface="Verdana"/>
                <a:cs typeface="Verdana"/>
              </a:rPr>
              <a:t> </a:t>
            </a:r>
            <a:r>
              <a:rPr spc="5" dirty="0" err="1" smtClean="0">
                <a:latin typeface="Verdana"/>
                <a:cs typeface="Verdana"/>
              </a:rPr>
              <a:t>falsch</a:t>
            </a:r>
            <a:r>
              <a:rPr lang="de-CH" spc="5" dirty="0" smtClean="0">
                <a:latin typeface="Verdana"/>
                <a:cs typeface="Verdana"/>
              </a:rPr>
              <a:t> / True - </a:t>
            </a:r>
            <a:r>
              <a:rPr lang="de-CH" spc="5" dirty="0" err="1" smtClean="0">
                <a:latin typeface="Verdana"/>
                <a:cs typeface="Verdana"/>
              </a:rPr>
              <a:t>False</a:t>
            </a:r>
            <a:endParaRPr dirty="0">
              <a:latin typeface="Verdana"/>
              <a:cs typeface="Verdana"/>
            </a:endParaRPr>
          </a:p>
          <a:p>
            <a:pPr marL="629920" lvl="1" indent="-303530">
              <a:lnSpc>
                <a:spcPct val="100000"/>
              </a:lnSpc>
              <a:spcBef>
                <a:spcPts val="1055"/>
              </a:spcBef>
              <a:buChar char="•"/>
              <a:tabLst>
                <a:tab pos="630555" algn="l"/>
              </a:tabLst>
            </a:pPr>
            <a:r>
              <a:rPr spc="5" dirty="0">
                <a:latin typeface="Verdana"/>
                <a:cs typeface="Verdana"/>
              </a:rPr>
              <a:t>0–1</a:t>
            </a:r>
            <a:endParaRPr dirty="0">
              <a:latin typeface="Verdana"/>
              <a:cs typeface="Verdana"/>
            </a:endParaRPr>
          </a:p>
          <a:p>
            <a:pPr marL="629920" lvl="1" indent="-303530">
              <a:lnSpc>
                <a:spcPct val="100000"/>
              </a:lnSpc>
              <a:spcBef>
                <a:spcPts val="1050"/>
              </a:spcBef>
              <a:buChar char="•"/>
              <a:tabLst>
                <a:tab pos="630555" algn="l"/>
              </a:tabLst>
            </a:pPr>
            <a:r>
              <a:rPr dirty="0">
                <a:latin typeface="Verdana"/>
                <a:cs typeface="Verdana"/>
              </a:rPr>
              <a:t>ja </a:t>
            </a:r>
            <a:r>
              <a:rPr spc="5" dirty="0">
                <a:latin typeface="Verdana"/>
                <a:cs typeface="Verdana"/>
              </a:rPr>
              <a:t>–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nein</a:t>
            </a:r>
          </a:p>
          <a:p>
            <a:pPr marL="629920" lvl="1" indent="-303530">
              <a:lnSpc>
                <a:spcPct val="100000"/>
              </a:lnSpc>
              <a:spcBef>
                <a:spcPts val="1055"/>
              </a:spcBef>
              <a:buChar char="•"/>
              <a:tabLst>
                <a:tab pos="630555" algn="l"/>
              </a:tabLst>
            </a:pPr>
            <a:r>
              <a:rPr spc="5" dirty="0">
                <a:latin typeface="Verdana"/>
                <a:cs typeface="Verdana"/>
              </a:rPr>
              <a:t>High – Low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usw.</a:t>
            </a:r>
            <a:endParaRPr dirty="0">
              <a:latin typeface="Verdana"/>
              <a:cs typeface="Verdana"/>
            </a:endParaRPr>
          </a:p>
          <a:p>
            <a:pPr marL="316230" indent="-303530">
              <a:lnSpc>
                <a:spcPct val="100000"/>
              </a:lnSpc>
              <a:spcBef>
                <a:spcPts val="1055"/>
              </a:spcBef>
              <a:buChar char="•"/>
              <a:tabLst>
                <a:tab pos="316865" algn="l"/>
              </a:tabLst>
            </a:pPr>
            <a:r>
              <a:rPr sz="3450" spc="5" dirty="0">
                <a:latin typeface="Verdana"/>
                <a:cs typeface="Verdana"/>
              </a:rPr>
              <a:t>Zustand wird in einem </a:t>
            </a:r>
            <a:r>
              <a:rPr sz="3450" dirty="0">
                <a:latin typeface="Verdana"/>
                <a:cs typeface="Verdana"/>
              </a:rPr>
              <a:t>Bit </a:t>
            </a:r>
            <a:r>
              <a:rPr sz="3450" spc="5" dirty="0">
                <a:latin typeface="Verdana"/>
                <a:cs typeface="Verdana"/>
              </a:rPr>
              <a:t>(Binary </a:t>
            </a:r>
            <a:r>
              <a:rPr sz="3450" dirty="0">
                <a:latin typeface="Verdana"/>
                <a:cs typeface="Verdana"/>
              </a:rPr>
              <a:t>Digit)</a:t>
            </a:r>
            <a:r>
              <a:rPr sz="3450" spc="-40" dirty="0">
                <a:latin typeface="Verdana"/>
                <a:cs typeface="Verdana"/>
              </a:rPr>
              <a:t> </a:t>
            </a:r>
            <a:r>
              <a:rPr sz="3450" spc="5" dirty="0">
                <a:latin typeface="Verdana"/>
                <a:cs typeface="Verdana"/>
              </a:rPr>
              <a:t>festgehalten</a:t>
            </a:r>
            <a:endParaRPr sz="3450" dirty="0">
              <a:latin typeface="Verdana"/>
              <a:cs typeface="Verdana"/>
            </a:endParaRPr>
          </a:p>
          <a:p>
            <a:pPr marL="407034" indent="-394335">
              <a:lnSpc>
                <a:spcPct val="100000"/>
              </a:lnSpc>
              <a:spcBef>
                <a:spcPts val="1055"/>
              </a:spcBef>
              <a:buChar char="•"/>
              <a:tabLst>
                <a:tab pos="407670" algn="l"/>
              </a:tabLst>
            </a:pPr>
            <a:r>
              <a:rPr sz="3450" spc="5" dirty="0">
                <a:latin typeface="Verdana"/>
                <a:cs typeface="Verdana"/>
              </a:rPr>
              <a:t>0 </a:t>
            </a:r>
            <a:r>
              <a:rPr sz="3450" dirty="0">
                <a:latin typeface="Verdana"/>
                <a:cs typeface="Verdana"/>
              </a:rPr>
              <a:t>oder </a:t>
            </a:r>
            <a:r>
              <a:rPr sz="3450" spc="5" dirty="0">
                <a:latin typeface="Verdana"/>
                <a:cs typeface="Verdana"/>
              </a:rPr>
              <a:t>1 </a:t>
            </a:r>
            <a:r>
              <a:rPr sz="3450" dirty="0">
                <a:latin typeface="Verdana"/>
                <a:cs typeface="Verdana"/>
              </a:rPr>
              <a:t>(jedes </a:t>
            </a:r>
            <a:r>
              <a:rPr sz="3450" spc="5" dirty="0">
                <a:latin typeface="Verdana"/>
                <a:cs typeface="Verdana"/>
              </a:rPr>
              <a:t>binäre </a:t>
            </a:r>
            <a:r>
              <a:rPr sz="3450" spc="-10" dirty="0">
                <a:latin typeface="Verdana"/>
                <a:cs typeface="Verdana"/>
              </a:rPr>
              <a:t>Zeichen </a:t>
            </a:r>
            <a:r>
              <a:rPr sz="3450" spc="5" dirty="0">
                <a:latin typeface="Verdana"/>
                <a:cs typeface="Verdana"/>
              </a:rPr>
              <a:t>nennt man 1</a:t>
            </a:r>
            <a:r>
              <a:rPr sz="3450" spc="-20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Bit)</a:t>
            </a:r>
          </a:p>
          <a:p>
            <a:pPr marL="407034" indent="-394335">
              <a:lnSpc>
                <a:spcPct val="100000"/>
              </a:lnSpc>
              <a:spcBef>
                <a:spcPts val="65"/>
              </a:spcBef>
              <a:buChar char="•"/>
              <a:tabLst>
                <a:tab pos="407670" algn="l"/>
              </a:tabLst>
            </a:pPr>
            <a:r>
              <a:rPr sz="3450" spc="-10" dirty="0">
                <a:latin typeface="Verdana"/>
                <a:cs typeface="Verdana"/>
              </a:rPr>
              <a:t>Kombination von </a:t>
            </a:r>
            <a:r>
              <a:rPr sz="3450" spc="5" dirty="0">
                <a:latin typeface="Verdana"/>
                <a:cs typeface="Verdana"/>
              </a:rPr>
              <a:t>mehreren </a:t>
            </a:r>
            <a:r>
              <a:rPr sz="3450" dirty="0">
                <a:latin typeface="Verdana"/>
                <a:cs typeface="Verdana"/>
              </a:rPr>
              <a:t>Bits ergibt </a:t>
            </a:r>
            <a:r>
              <a:rPr sz="3450" spc="5" dirty="0" err="1">
                <a:latin typeface="Verdana"/>
                <a:cs typeface="Verdana"/>
              </a:rPr>
              <a:t>einen</a:t>
            </a:r>
            <a:r>
              <a:rPr sz="3450" spc="45" dirty="0">
                <a:latin typeface="Verdana"/>
                <a:cs typeface="Verdana"/>
              </a:rPr>
              <a:t> </a:t>
            </a:r>
            <a:r>
              <a:rPr sz="3450" dirty="0" smtClean="0">
                <a:latin typeface="Verdana"/>
                <a:cs typeface="Verdana"/>
              </a:rPr>
              <a:t>Code</a:t>
            </a:r>
            <a:endParaRPr lang="de-CH" sz="3450" dirty="0" smtClean="0">
              <a:latin typeface="Verdana"/>
              <a:cs typeface="Verdana"/>
            </a:endParaRPr>
          </a:p>
          <a:p>
            <a:pPr marL="407034" indent="-394335">
              <a:lnSpc>
                <a:spcPct val="100000"/>
              </a:lnSpc>
              <a:spcBef>
                <a:spcPts val="65"/>
              </a:spcBef>
              <a:buChar char="•"/>
              <a:tabLst>
                <a:tab pos="407670" algn="l"/>
              </a:tabLst>
            </a:pPr>
            <a:r>
              <a:rPr lang="de-CH" sz="3450" dirty="0" smtClean="0">
                <a:latin typeface="Verdana"/>
                <a:cs typeface="Verdana"/>
              </a:rPr>
              <a:t>8 Bits = 1 Byte</a:t>
            </a:r>
            <a:endParaRPr sz="34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294957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spc="5" dirty="0">
                <a:solidFill>
                  <a:srgbClr val="006FC0"/>
                </a:solidFill>
                <a:latin typeface="Arial"/>
                <a:cs typeface="Arial"/>
              </a:rPr>
              <a:t>Binärcode</a:t>
            </a:r>
            <a:endParaRPr sz="5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1479" y="7280478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8826"/>
                </a:lnTo>
              </a:path>
            </a:pathLst>
          </a:custGeom>
          <a:ln w="25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11</a:t>
            </a:fld>
            <a:endParaRPr spc="15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115215"/>
              </p:ext>
            </p:extLst>
          </p:nvPr>
        </p:nvGraphicFramePr>
        <p:xfrm>
          <a:off x="15233650" y="2454275"/>
          <a:ext cx="1627196" cy="3235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4346"/>
                <a:gridCol w="381000"/>
                <a:gridCol w="381000"/>
                <a:gridCol w="45085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baseline="0" smtClean="0"/>
                        <a:t>2</a:t>
                      </a:r>
                      <a:r>
                        <a:rPr lang="de-CH" baseline="30000" smtClean="0"/>
                        <a:t>3</a:t>
                      </a:r>
                    </a:p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baseline="0" dirty="0" smtClean="0"/>
                        <a:t>2</a:t>
                      </a:r>
                      <a:r>
                        <a:rPr lang="de-CH" baseline="30000" dirty="0" smtClean="0"/>
                        <a:t>2</a:t>
                      </a:r>
                    </a:p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baseline="0" dirty="0" smtClean="0"/>
                        <a:t>2</a:t>
                      </a:r>
                      <a:r>
                        <a:rPr lang="de-CH" baseline="30000" dirty="0" smtClean="0"/>
                        <a:t>1</a:t>
                      </a:r>
                    </a:p>
                    <a:p>
                      <a:pPr algn="ctr"/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aseline="0" dirty="0" smtClean="0"/>
                        <a:t>2</a:t>
                      </a:r>
                      <a:r>
                        <a:rPr lang="de-CH" baseline="30000" dirty="0" smtClean="0"/>
                        <a:t>0</a:t>
                      </a:r>
                      <a:endParaRPr lang="de-CH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..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..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..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..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feld 12"/>
          <p:cNvSpPr txBox="1"/>
          <p:nvPr/>
        </p:nvSpPr>
        <p:spPr>
          <a:xfrm>
            <a:off x="14777798" y="1997075"/>
            <a:ext cx="253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Kombinationen erzeugen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8664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7" y="605082"/>
            <a:ext cx="14727091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Hex, Oktal, </a:t>
            </a:r>
            <a:r>
              <a:rPr lang="de-CH" sz="5100" spc="5" dirty="0" err="1" smtClean="0">
                <a:solidFill>
                  <a:srgbClr val="006FC0"/>
                </a:solidFill>
                <a:latin typeface="Arial"/>
                <a:cs typeface="Arial"/>
              </a:rPr>
              <a:t>Dec</a:t>
            </a: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, 2er-Potenzen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1479" y="7280478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8826"/>
                </a:lnTo>
              </a:path>
            </a:pathLst>
          </a:custGeom>
          <a:ln w="25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12</a:t>
            </a:fld>
            <a:endParaRPr spc="15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534529"/>
              </p:ext>
            </p:extLst>
          </p:nvPr>
        </p:nvGraphicFramePr>
        <p:xfrm>
          <a:off x="1034387" y="1844675"/>
          <a:ext cx="6731663" cy="6217920"/>
        </p:xfrm>
        <a:graphic>
          <a:graphicData uri="http://schemas.openxmlformats.org/drawingml/2006/table">
            <a:tbl>
              <a:tblPr/>
              <a:tblGrid>
                <a:gridCol w="1858157"/>
                <a:gridCol w="1575905"/>
                <a:gridCol w="1458300"/>
                <a:gridCol w="1839301"/>
              </a:tblGrid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Binär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Octal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Dezimal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Hexadezimal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0001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0010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1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0011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0100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0101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0110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0111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1001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1010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1011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1100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1101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1110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1111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400" b="0" i="0" u="none" strike="noStrike" dirty="0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1441450" y="8397875"/>
            <a:ext cx="547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Hex, </a:t>
            </a:r>
            <a:r>
              <a:rPr lang="de-CH" dirty="0" err="1" smtClean="0"/>
              <a:t>Octal</a:t>
            </a:r>
            <a:r>
              <a:rPr lang="de-CH" dirty="0" smtClean="0"/>
              <a:t>, </a:t>
            </a:r>
            <a:r>
              <a:rPr lang="de-CH" dirty="0" err="1" smtClean="0"/>
              <a:t>Dec</a:t>
            </a:r>
            <a:r>
              <a:rPr lang="de-CH" dirty="0" smtClean="0"/>
              <a:t> kürzere (weniger Stellen) Codes als Binär</a:t>
            </a:r>
            <a:endParaRPr lang="de-CH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07812"/>
              </p:ext>
            </p:extLst>
          </p:nvPr>
        </p:nvGraphicFramePr>
        <p:xfrm>
          <a:off x="8856786" y="1677248"/>
          <a:ext cx="6934201" cy="6696161"/>
        </p:xfrm>
        <a:graphic>
          <a:graphicData uri="http://schemas.openxmlformats.org/drawingml/2006/table">
            <a:tbl>
              <a:tblPr/>
              <a:tblGrid>
                <a:gridCol w="1593391"/>
                <a:gridCol w="1593391"/>
                <a:gridCol w="3747419"/>
              </a:tblGrid>
              <a:tr h="722081">
                <a:tc>
                  <a:txBody>
                    <a:bodyPr/>
                    <a:lstStyle/>
                    <a:p>
                      <a:pPr algn="ct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Basis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Exponent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Potenz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01156"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156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156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156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156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98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156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156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98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256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98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512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98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1'024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98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65'536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98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1'048'576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156">
                <a:tc>
                  <a:txBody>
                    <a:bodyPr/>
                    <a:lstStyle/>
                    <a:p>
                      <a:pPr algn="l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2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4'294'967'296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6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8074" y="9936867"/>
            <a:ext cx="2451722" cy="815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9177" y="10669716"/>
            <a:ext cx="33020" cy="81280"/>
          </a:xfrm>
          <a:custGeom>
            <a:avLst/>
            <a:gdLst/>
            <a:ahLst/>
            <a:cxnLst/>
            <a:rect l="l" t="t" r="r" b="b"/>
            <a:pathLst>
              <a:path w="33019" h="81279">
                <a:moveTo>
                  <a:pt x="32774" y="0"/>
                </a:moveTo>
                <a:lnTo>
                  <a:pt x="0" y="0"/>
                </a:lnTo>
                <a:lnTo>
                  <a:pt x="0" y="80710"/>
                </a:lnTo>
                <a:lnTo>
                  <a:pt x="32774" y="80710"/>
                </a:lnTo>
                <a:lnTo>
                  <a:pt x="3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9575" y="1065599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507" y="0"/>
                </a:lnTo>
              </a:path>
            </a:pathLst>
          </a:custGeom>
          <a:ln w="274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5739" y="10669716"/>
            <a:ext cx="85090" cy="83185"/>
          </a:xfrm>
          <a:custGeom>
            <a:avLst/>
            <a:gdLst/>
            <a:ahLst/>
            <a:cxnLst/>
            <a:rect l="l" t="t" r="r" b="b"/>
            <a:pathLst>
              <a:path w="85089" h="83184">
                <a:moveTo>
                  <a:pt x="40703" y="0"/>
                </a:moveTo>
                <a:lnTo>
                  <a:pt x="24085" y="3295"/>
                </a:lnTo>
                <a:lnTo>
                  <a:pt x="11233" y="12241"/>
                </a:lnTo>
                <a:lnTo>
                  <a:pt x="2940" y="25423"/>
                </a:lnTo>
                <a:lnTo>
                  <a:pt x="0" y="41431"/>
                </a:lnTo>
                <a:lnTo>
                  <a:pt x="3278" y="59027"/>
                </a:lnTo>
                <a:lnTo>
                  <a:pt x="12356" y="72033"/>
                </a:lnTo>
                <a:lnTo>
                  <a:pt x="26091" y="80096"/>
                </a:lnTo>
                <a:lnTo>
                  <a:pt x="43346" y="82862"/>
                </a:lnTo>
                <a:lnTo>
                  <a:pt x="56082" y="81332"/>
                </a:lnTo>
                <a:lnTo>
                  <a:pt x="67531" y="76674"/>
                </a:lnTo>
                <a:lnTo>
                  <a:pt x="76798" y="68788"/>
                </a:lnTo>
                <a:lnTo>
                  <a:pt x="79724" y="63491"/>
                </a:lnTo>
                <a:lnTo>
                  <a:pt x="33831" y="63491"/>
                </a:lnTo>
                <a:lnTo>
                  <a:pt x="28545" y="57035"/>
                </a:lnTo>
                <a:lnTo>
                  <a:pt x="28015" y="47888"/>
                </a:lnTo>
                <a:lnTo>
                  <a:pt x="84577" y="47888"/>
                </a:lnTo>
                <a:lnTo>
                  <a:pt x="82633" y="32284"/>
                </a:lnTo>
                <a:lnTo>
                  <a:pt x="28015" y="32284"/>
                </a:lnTo>
                <a:lnTo>
                  <a:pt x="29602" y="23674"/>
                </a:lnTo>
                <a:lnTo>
                  <a:pt x="34361" y="19370"/>
                </a:lnTo>
                <a:lnTo>
                  <a:pt x="77778" y="19370"/>
                </a:lnTo>
                <a:lnTo>
                  <a:pt x="74137" y="12442"/>
                </a:lnTo>
                <a:lnTo>
                  <a:pt x="60493" y="3169"/>
                </a:lnTo>
                <a:lnTo>
                  <a:pt x="40703" y="0"/>
                </a:lnTo>
                <a:close/>
              </a:path>
              <a:path w="85089" h="83184">
                <a:moveTo>
                  <a:pt x="82993" y="57573"/>
                </a:moveTo>
                <a:lnTo>
                  <a:pt x="55505" y="57573"/>
                </a:lnTo>
                <a:lnTo>
                  <a:pt x="52862" y="61339"/>
                </a:lnTo>
                <a:lnTo>
                  <a:pt x="47575" y="63491"/>
                </a:lnTo>
                <a:lnTo>
                  <a:pt x="79724" y="63491"/>
                </a:lnTo>
                <a:lnTo>
                  <a:pt x="82993" y="57573"/>
                </a:lnTo>
                <a:close/>
              </a:path>
              <a:path w="85089" h="83184">
                <a:moveTo>
                  <a:pt x="77778" y="19370"/>
                </a:moveTo>
                <a:lnTo>
                  <a:pt x="50748" y="19370"/>
                </a:lnTo>
                <a:lnTo>
                  <a:pt x="56033" y="25289"/>
                </a:lnTo>
                <a:lnTo>
                  <a:pt x="56033" y="32284"/>
                </a:lnTo>
                <a:lnTo>
                  <a:pt x="82633" y="32284"/>
                </a:lnTo>
                <a:lnTo>
                  <a:pt x="82033" y="27466"/>
                </a:lnTo>
                <a:lnTo>
                  <a:pt x="77778" y="1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9305" y="10669716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4">
                <a:moveTo>
                  <a:pt x="42287" y="0"/>
                </a:moveTo>
                <a:lnTo>
                  <a:pt x="25868" y="2993"/>
                </a:lnTo>
                <a:lnTo>
                  <a:pt x="12422" y="11433"/>
                </a:lnTo>
                <a:lnTo>
                  <a:pt x="3336" y="24515"/>
                </a:lnTo>
                <a:lnTo>
                  <a:pt x="0" y="41431"/>
                </a:lnTo>
                <a:lnTo>
                  <a:pt x="3336" y="58346"/>
                </a:lnTo>
                <a:lnTo>
                  <a:pt x="12422" y="71428"/>
                </a:lnTo>
                <a:lnTo>
                  <a:pt x="25868" y="79869"/>
                </a:lnTo>
                <a:lnTo>
                  <a:pt x="42287" y="82862"/>
                </a:lnTo>
                <a:lnTo>
                  <a:pt x="56817" y="80600"/>
                </a:lnTo>
                <a:lnTo>
                  <a:pt x="68917" y="74051"/>
                </a:lnTo>
                <a:lnTo>
                  <a:pt x="77746" y="63567"/>
                </a:lnTo>
                <a:lnTo>
                  <a:pt x="78674" y="60801"/>
                </a:lnTo>
                <a:lnTo>
                  <a:pt x="31188" y="60801"/>
                </a:lnTo>
                <a:lnTo>
                  <a:pt x="29602" y="51116"/>
                </a:lnTo>
                <a:lnTo>
                  <a:pt x="29602" y="31745"/>
                </a:lnTo>
                <a:lnTo>
                  <a:pt x="31188" y="21522"/>
                </a:lnTo>
                <a:lnTo>
                  <a:pt x="78524" y="21522"/>
                </a:lnTo>
                <a:lnTo>
                  <a:pt x="77449" y="17705"/>
                </a:lnTo>
                <a:lnTo>
                  <a:pt x="68784" y="7801"/>
                </a:lnTo>
                <a:lnTo>
                  <a:pt x="56651" y="1933"/>
                </a:lnTo>
                <a:lnTo>
                  <a:pt x="42287" y="0"/>
                </a:lnTo>
                <a:close/>
              </a:path>
              <a:path w="82550" h="83184">
                <a:moveTo>
                  <a:pt x="82462" y="49502"/>
                </a:moveTo>
                <a:lnTo>
                  <a:pt x="53918" y="49502"/>
                </a:lnTo>
                <a:lnTo>
                  <a:pt x="53389" y="55421"/>
                </a:lnTo>
                <a:lnTo>
                  <a:pt x="49160" y="60801"/>
                </a:lnTo>
                <a:lnTo>
                  <a:pt x="78674" y="60801"/>
                </a:lnTo>
                <a:lnTo>
                  <a:pt x="82462" y="49502"/>
                </a:lnTo>
                <a:close/>
              </a:path>
              <a:path w="82550" h="83184">
                <a:moveTo>
                  <a:pt x="78524" y="21522"/>
                </a:moveTo>
                <a:lnTo>
                  <a:pt x="45990" y="21522"/>
                </a:lnTo>
                <a:lnTo>
                  <a:pt x="48103" y="22598"/>
                </a:lnTo>
                <a:lnTo>
                  <a:pt x="50217" y="24212"/>
                </a:lnTo>
                <a:lnTo>
                  <a:pt x="51803" y="25827"/>
                </a:lnTo>
                <a:lnTo>
                  <a:pt x="52860" y="28517"/>
                </a:lnTo>
                <a:lnTo>
                  <a:pt x="53389" y="31745"/>
                </a:lnTo>
                <a:lnTo>
                  <a:pt x="81405" y="31745"/>
                </a:lnTo>
                <a:lnTo>
                  <a:pt x="78524" y="21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83926" y="10642275"/>
            <a:ext cx="80645" cy="108585"/>
          </a:xfrm>
          <a:custGeom>
            <a:avLst/>
            <a:gdLst/>
            <a:ahLst/>
            <a:cxnLst/>
            <a:rect l="l" t="t" r="r" b="b"/>
            <a:pathLst>
              <a:path w="80644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53806"/>
                </a:lnTo>
                <a:lnTo>
                  <a:pt x="36474" y="51116"/>
                </a:lnTo>
                <a:lnTo>
                  <a:pt x="79841" y="51116"/>
                </a:lnTo>
                <a:lnTo>
                  <a:pt x="78153" y="42196"/>
                </a:lnTo>
                <a:lnTo>
                  <a:pt x="74924" y="37664"/>
                </a:lnTo>
                <a:lnTo>
                  <a:pt x="29602" y="37664"/>
                </a:lnTo>
                <a:lnTo>
                  <a:pt x="29602" y="0"/>
                </a:lnTo>
                <a:close/>
              </a:path>
              <a:path w="80644" h="108584">
                <a:moveTo>
                  <a:pt x="79841" y="51116"/>
                </a:moveTo>
                <a:lnTo>
                  <a:pt x="49691" y="51116"/>
                </a:lnTo>
                <a:lnTo>
                  <a:pt x="50748" y="57573"/>
                </a:lnTo>
                <a:lnTo>
                  <a:pt x="50748" y="108151"/>
                </a:lnTo>
                <a:lnTo>
                  <a:pt x="80350" y="108151"/>
                </a:lnTo>
                <a:lnTo>
                  <a:pt x="80350" y="53806"/>
                </a:lnTo>
                <a:lnTo>
                  <a:pt x="79841" y="51116"/>
                </a:lnTo>
                <a:close/>
              </a:path>
              <a:path w="80644" h="108584">
                <a:moveTo>
                  <a:pt x="53918" y="27441"/>
                </a:moveTo>
                <a:lnTo>
                  <a:pt x="45511" y="28206"/>
                </a:lnTo>
                <a:lnTo>
                  <a:pt x="38986" y="30333"/>
                </a:lnTo>
                <a:lnTo>
                  <a:pt x="33848" y="33570"/>
                </a:lnTo>
                <a:lnTo>
                  <a:pt x="29602" y="37664"/>
                </a:lnTo>
                <a:lnTo>
                  <a:pt x="74924" y="37664"/>
                </a:lnTo>
                <a:lnTo>
                  <a:pt x="72288" y="33965"/>
                </a:lnTo>
                <a:lnTo>
                  <a:pt x="63847" y="29064"/>
                </a:lnTo>
                <a:lnTo>
                  <a:pt x="53918" y="2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0665" y="10669716"/>
            <a:ext cx="80645" cy="81280"/>
          </a:xfrm>
          <a:custGeom>
            <a:avLst/>
            <a:gdLst/>
            <a:ahLst/>
            <a:cxnLst/>
            <a:rect l="l" t="t" r="r" b="b"/>
            <a:pathLst>
              <a:path w="80644" h="81279">
                <a:moveTo>
                  <a:pt x="28543" y="2152"/>
                </a:moveTo>
                <a:lnTo>
                  <a:pt x="0" y="2152"/>
                </a:lnTo>
                <a:lnTo>
                  <a:pt x="0" y="80710"/>
                </a:lnTo>
                <a:lnTo>
                  <a:pt x="29602" y="80710"/>
                </a:lnTo>
                <a:lnTo>
                  <a:pt x="29602" y="26365"/>
                </a:lnTo>
                <a:lnTo>
                  <a:pt x="35945" y="23674"/>
                </a:lnTo>
                <a:lnTo>
                  <a:pt x="79839" y="23674"/>
                </a:lnTo>
                <a:lnTo>
                  <a:pt x="78151" y="14754"/>
                </a:lnTo>
                <a:lnTo>
                  <a:pt x="76072" y="11837"/>
                </a:lnTo>
                <a:lnTo>
                  <a:pt x="28543" y="11837"/>
                </a:lnTo>
                <a:lnTo>
                  <a:pt x="28543" y="2152"/>
                </a:lnTo>
                <a:close/>
              </a:path>
              <a:path w="80644" h="81279">
                <a:moveTo>
                  <a:pt x="79839" y="23674"/>
                </a:moveTo>
                <a:lnTo>
                  <a:pt x="49689" y="23674"/>
                </a:lnTo>
                <a:lnTo>
                  <a:pt x="50746" y="30131"/>
                </a:lnTo>
                <a:lnTo>
                  <a:pt x="50746" y="80710"/>
                </a:lnTo>
                <a:lnTo>
                  <a:pt x="80348" y="80710"/>
                </a:lnTo>
                <a:lnTo>
                  <a:pt x="80348" y="26365"/>
                </a:lnTo>
                <a:lnTo>
                  <a:pt x="79839" y="23674"/>
                </a:lnTo>
                <a:close/>
              </a:path>
              <a:path w="80644" h="81279">
                <a:moveTo>
                  <a:pt x="53918" y="0"/>
                </a:moveTo>
                <a:lnTo>
                  <a:pt x="45864" y="714"/>
                </a:lnTo>
                <a:lnTo>
                  <a:pt x="39050" y="2892"/>
                </a:lnTo>
                <a:lnTo>
                  <a:pt x="33326" y="6582"/>
                </a:lnTo>
                <a:lnTo>
                  <a:pt x="28543" y="11837"/>
                </a:lnTo>
                <a:lnTo>
                  <a:pt x="76072" y="11837"/>
                </a:lnTo>
                <a:lnTo>
                  <a:pt x="72286" y="6524"/>
                </a:lnTo>
                <a:lnTo>
                  <a:pt x="63845" y="1622"/>
                </a:lnTo>
                <a:lnTo>
                  <a:pt x="539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7929" y="10642275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4" h="21590">
                <a:moveTo>
                  <a:pt x="29602" y="0"/>
                </a:moveTo>
                <a:lnTo>
                  <a:pt x="0" y="0"/>
                </a:lnTo>
                <a:lnTo>
                  <a:pt x="0" y="20984"/>
                </a:lnTo>
                <a:lnTo>
                  <a:pt x="29602" y="20984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77929" y="10671869"/>
            <a:ext cx="29845" cy="78740"/>
          </a:xfrm>
          <a:custGeom>
            <a:avLst/>
            <a:gdLst/>
            <a:ahLst/>
            <a:cxnLst/>
            <a:rect l="l" t="t" r="r" b="b"/>
            <a:pathLst>
              <a:path w="29844" h="78740">
                <a:moveTo>
                  <a:pt x="29602" y="0"/>
                </a:moveTo>
                <a:lnTo>
                  <a:pt x="0" y="0"/>
                </a:lnTo>
                <a:lnTo>
                  <a:pt x="0" y="78558"/>
                </a:lnTo>
                <a:lnTo>
                  <a:pt x="29602" y="78558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24976" y="10642275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85552"/>
                </a:lnTo>
                <a:lnTo>
                  <a:pt x="34360" y="79634"/>
                </a:lnTo>
                <a:lnTo>
                  <a:pt x="67163" y="79634"/>
                </a:lnTo>
                <a:lnTo>
                  <a:pt x="53918" y="59187"/>
                </a:lnTo>
                <a:lnTo>
                  <a:pt x="60415" y="52192"/>
                </a:lnTo>
                <a:lnTo>
                  <a:pt x="29602" y="52192"/>
                </a:lnTo>
                <a:lnTo>
                  <a:pt x="29602" y="0"/>
                </a:lnTo>
                <a:close/>
              </a:path>
              <a:path w="85725" h="108584">
                <a:moveTo>
                  <a:pt x="67163" y="79634"/>
                </a:moveTo>
                <a:lnTo>
                  <a:pt x="34360" y="79634"/>
                </a:lnTo>
                <a:lnTo>
                  <a:pt x="50218" y="108151"/>
                </a:lnTo>
                <a:lnTo>
                  <a:pt x="85636" y="108151"/>
                </a:lnTo>
                <a:lnTo>
                  <a:pt x="67163" y="79634"/>
                </a:lnTo>
                <a:close/>
              </a:path>
              <a:path w="85725" h="108584">
                <a:moveTo>
                  <a:pt x="81406" y="29593"/>
                </a:moveTo>
                <a:lnTo>
                  <a:pt x="48105" y="29593"/>
                </a:lnTo>
                <a:lnTo>
                  <a:pt x="29602" y="52192"/>
                </a:lnTo>
                <a:lnTo>
                  <a:pt x="60415" y="52192"/>
                </a:lnTo>
                <a:lnTo>
                  <a:pt x="81406" y="29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5699" y="10095986"/>
            <a:ext cx="262195" cy="229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0662" y="9912416"/>
            <a:ext cx="635396" cy="868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12903862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dirty="0" err="1" smtClean="0">
                <a:solidFill>
                  <a:srgbClr val="006FC0"/>
                </a:solidFill>
                <a:latin typeface="Arial"/>
                <a:cs typeface="Arial"/>
              </a:rPr>
              <a:t>Z</a:t>
            </a:r>
            <a:r>
              <a:rPr sz="5100" spc="5" dirty="0" err="1" smtClean="0">
                <a:solidFill>
                  <a:srgbClr val="006FC0"/>
                </a:solidFill>
                <a:latin typeface="Arial"/>
                <a:cs typeface="Arial"/>
              </a:rPr>
              <a:t>eichenvorrat</a:t>
            </a: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 beim Binär-Code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17289" y="9565351"/>
            <a:ext cx="7553959" cy="534035"/>
          </a:xfrm>
          <a:custGeom>
            <a:avLst/>
            <a:gdLst/>
            <a:ahLst/>
            <a:cxnLst/>
            <a:rect l="l" t="t" r="r" b="b"/>
            <a:pathLst>
              <a:path w="7553959" h="534034">
                <a:moveTo>
                  <a:pt x="0" y="534015"/>
                </a:moveTo>
                <a:lnTo>
                  <a:pt x="7553731" y="534015"/>
                </a:lnTo>
                <a:lnTo>
                  <a:pt x="7553731" y="0"/>
                </a:lnTo>
                <a:lnTo>
                  <a:pt x="0" y="0"/>
                </a:lnTo>
                <a:lnTo>
                  <a:pt x="0" y="534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7050" y="1354065"/>
            <a:ext cx="18331815" cy="3816428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889"/>
              </a:spcBef>
              <a:buChar char="•"/>
              <a:tabLst>
                <a:tab pos="358775" algn="l"/>
              </a:tabLst>
            </a:pPr>
            <a:r>
              <a:rPr sz="3450" spc="5" dirty="0" err="1">
                <a:latin typeface="Verdana"/>
                <a:cs typeface="Verdana"/>
              </a:rPr>
              <a:t>Berechnung</a:t>
            </a:r>
            <a:r>
              <a:rPr sz="3450" spc="5" dirty="0">
                <a:latin typeface="Verdana"/>
                <a:cs typeface="Verdana"/>
              </a:rPr>
              <a:t> </a:t>
            </a:r>
            <a:r>
              <a:rPr sz="3450" spc="5" dirty="0" err="1" smtClean="0">
                <a:latin typeface="Verdana"/>
                <a:cs typeface="Verdana"/>
              </a:rPr>
              <a:t>mögliche</a:t>
            </a:r>
            <a:r>
              <a:rPr lang="de-CH" sz="3450" spc="5" dirty="0" smtClean="0">
                <a:latin typeface="Verdana"/>
                <a:cs typeface="Verdana"/>
              </a:rPr>
              <a:t>r</a:t>
            </a:r>
            <a:r>
              <a:rPr sz="3450" spc="5" dirty="0" smtClean="0">
                <a:latin typeface="Verdana"/>
                <a:cs typeface="Verdana"/>
              </a:rPr>
              <a:t> </a:t>
            </a:r>
            <a:r>
              <a:rPr lang="de-CH" sz="3450" spc="5" dirty="0" smtClean="0">
                <a:latin typeface="Verdana"/>
                <a:cs typeface="Verdana"/>
              </a:rPr>
              <a:t>Kombinationen (</a:t>
            </a:r>
            <a:r>
              <a:rPr sz="3450" spc="-15" dirty="0" err="1" smtClean="0">
                <a:latin typeface="Verdana"/>
                <a:cs typeface="Verdana"/>
              </a:rPr>
              <a:t>Zeichenvorrats</a:t>
            </a:r>
            <a:r>
              <a:rPr lang="de-CH" sz="3450" spc="-15" dirty="0" smtClean="0">
                <a:latin typeface="Verdana"/>
                <a:cs typeface="Verdana"/>
              </a:rPr>
              <a:t>)</a:t>
            </a:r>
            <a:endParaRPr sz="3450" dirty="0">
              <a:latin typeface="Verdana"/>
              <a:cs typeface="Verdana"/>
            </a:endParaRPr>
          </a:p>
          <a:p>
            <a:pPr marL="826769" lvl="1" indent="-500380">
              <a:lnSpc>
                <a:spcPct val="100000"/>
              </a:lnSpc>
              <a:spcBef>
                <a:spcPts val="1800"/>
              </a:spcBef>
              <a:buChar char="•"/>
              <a:tabLst>
                <a:tab pos="826769" algn="l"/>
                <a:tab pos="827405" algn="l"/>
              </a:tabLst>
            </a:pPr>
            <a:r>
              <a:rPr lang="de-CH" sz="3450" spc="5" dirty="0">
                <a:solidFill>
                  <a:srgbClr val="FF0000"/>
                </a:solidFill>
                <a:latin typeface="Verdana"/>
                <a:cs typeface="Verdana"/>
              </a:rPr>
              <a:t>Anzahl </a:t>
            </a:r>
            <a:r>
              <a:rPr lang="de-CH" sz="3450" spc="-10" dirty="0" smtClean="0">
                <a:solidFill>
                  <a:srgbClr val="FF0000"/>
                </a:solidFill>
                <a:latin typeface="Verdana"/>
                <a:cs typeface="Verdana"/>
              </a:rPr>
              <a:t>Kombinationen</a:t>
            </a:r>
            <a:r>
              <a:rPr lang="de-CH" sz="3450" spc="-10" dirty="0" smtClean="0">
                <a:latin typeface="Verdana"/>
                <a:cs typeface="Verdana"/>
              </a:rPr>
              <a:t>= </a:t>
            </a:r>
            <a:r>
              <a:rPr sz="3450" spc="5" dirty="0" smtClean="0">
                <a:solidFill>
                  <a:srgbClr val="0070C0"/>
                </a:solidFill>
                <a:latin typeface="Verdana"/>
                <a:cs typeface="Verdana"/>
              </a:rPr>
              <a:t>2</a:t>
            </a:r>
            <a:r>
              <a:rPr sz="5175" spc="7" baseline="12077" dirty="0" smtClean="0">
                <a:solidFill>
                  <a:srgbClr val="92D050"/>
                </a:solidFill>
                <a:latin typeface="Verdana"/>
                <a:cs typeface="Verdana"/>
              </a:rPr>
              <a:t>Stellenanzah</a:t>
            </a:r>
            <a:r>
              <a:rPr lang="de-CH" sz="5175" spc="7" baseline="12077" dirty="0" smtClean="0">
                <a:solidFill>
                  <a:srgbClr val="92D050"/>
                </a:solidFill>
                <a:latin typeface="Verdana"/>
                <a:cs typeface="Verdana"/>
              </a:rPr>
              <a:t>l</a:t>
            </a:r>
            <a:endParaRPr sz="3450" dirty="0">
              <a:solidFill>
                <a:srgbClr val="92D050"/>
              </a:solidFill>
              <a:latin typeface="Verdana"/>
              <a:cs typeface="Verdana"/>
            </a:endParaRPr>
          </a:p>
          <a:p>
            <a:pPr marL="671830" lvl="1" indent="-345440">
              <a:spcBef>
                <a:spcPts val="1795"/>
              </a:spcBef>
              <a:buFontTx/>
              <a:buChar char="•"/>
              <a:tabLst>
                <a:tab pos="672465" algn="l"/>
              </a:tabLst>
            </a:pPr>
            <a:r>
              <a:rPr lang="de-CH" sz="3450" spc="5" dirty="0" smtClean="0">
                <a:latin typeface="Verdana"/>
                <a:cs typeface="Verdana"/>
              </a:rPr>
              <a:t>Allgemeine Form</a:t>
            </a:r>
            <a:r>
              <a:rPr lang="de-CH" sz="3450" spc="5" dirty="0">
                <a:latin typeface="Verdana"/>
                <a:cs typeface="Verdana"/>
              </a:rPr>
              <a:t>: </a:t>
            </a:r>
            <a:r>
              <a:rPr lang="de-CH" sz="2000" spc="5" dirty="0">
                <a:solidFill>
                  <a:srgbClr val="FF0000"/>
                </a:solidFill>
                <a:latin typeface="Verdana"/>
                <a:cs typeface="Verdana"/>
              </a:rPr>
              <a:t>Anzahl </a:t>
            </a:r>
            <a:r>
              <a:rPr lang="de-CH" sz="2000" spc="-10" dirty="0" smtClean="0">
                <a:solidFill>
                  <a:srgbClr val="FF0000"/>
                </a:solidFill>
                <a:latin typeface="Verdana"/>
                <a:cs typeface="Verdana"/>
              </a:rPr>
              <a:t>Kombinationen</a:t>
            </a:r>
            <a:r>
              <a:rPr lang="de-CH" sz="2000" spc="-10" dirty="0">
                <a:latin typeface="Verdana"/>
                <a:cs typeface="Verdana"/>
              </a:rPr>
              <a:t>= </a:t>
            </a:r>
            <a:r>
              <a:rPr lang="de-CH" sz="2000" spc="-10" dirty="0" smtClean="0">
                <a:latin typeface="Verdana"/>
                <a:cs typeface="Verdana"/>
              </a:rPr>
              <a:t>(</a:t>
            </a:r>
            <a:r>
              <a:rPr lang="de-CH" sz="2000" spc="5" dirty="0" smtClean="0">
                <a:solidFill>
                  <a:srgbClr val="0070C0"/>
                </a:solidFill>
                <a:latin typeface="Verdana"/>
                <a:cs typeface="Verdana"/>
              </a:rPr>
              <a:t>Anzahl Zeichen pro Stelle</a:t>
            </a:r>
            <a:r>
              <a:rPr lang="de-CH" sz="2000" spc="5" dirty="0" smtClean="0">
                <a:latin typeface="Verdana"/>
                <a:cs typeface="Verdana"/>
              </a:rPr>
              <a:t>)</a:t>
            </a:r>
            <a:r>
              <a:rPr lang="de-CH" sz="3600" spc="7" baseline="12077" dirty="0" smtClean="0">
                <a:solidFill>
                  <a:srgbClr val="92D050"/>
                </a:solidFill>
                <a:latin typeface="Verdana"/>
                <a:cs typeface="Verdana"/>
              </a:rPr>
              <a:t>Stellenanzahl</a:t>
            </a:r>
            <a:endParaRPr sz="2000" dirty="0">
              <a:solidFill>
                <a:srgbClr val="92D05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de-CH" sz="40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de-CH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Berechnen Sie die Anzahl Kombinationen: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13</a:t>
            </a:fld>
            <a:endParaRPr spc="15" dirty="0"/>
          </a:p>
        </p:txBody>
      </p:sp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171458"/>
              </p:ext>
            </p:extLst>
          </p:nvPr>
        </p:nvGraphicFramePr>
        <p:xfrm>
          <a:off x="729598" y="5303973"/>
          <a:ext cx="9728201" cy="3962400"/>
        </p:xfrm>
        <a:graphic>
          <a:graphicData uri="http://schemas.openxmlformats.org/drawingml/2006/table">
            <a:tbl>
              <a:tblPr/>
              <a:tblGrid>
                <a:gridCol w="1649923"/>
                <a:gridCol w="1802224"/>
                <a:gridCol w="1856163"/>
                <a:gridCol w="1573773"/>
                <a:gridCol w="951879"/>
                <a:gridCol w="1894239"/>
              </a:tblGrid>
              <a:tr h="333375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Anzahl Kombinationen: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Bezeichnung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Zeichenvorrat / Stelle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Zeichen </a:t>
                      </a:r>
                      <a:b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/ Stelle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Stellenzahl</a:t>
                      </a:r>
                      <a:endParaRPr lang="de-CH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Kombinationen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Hexadezimal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Alphabet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Binär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Mastermind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rot,grün,orange,blau,gelb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Beliebig: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2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8074" y="9936867"/>
            <a:ext cx="2451722" cy="815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9177" y="10669716"/>
            <a:ext cx="33020" cy="81280"/>
          </a:xfrm>
          <a:custGeom>
            <a:avLst/>
            <a:gdLst/>
            <a:ahLst/>
            <a:cxnLst/>
            <a:rect l="l" t="t" r="r" b="b"/>
            <a:pathLst>
              <a:path w="33019" h="81279">
                <a:moveTo>
                  <a:pt x="32774" y="0"/>
                </a:moveTo>
                <a:lnTo>
                  <a:pt x="0" y="0"/>
                </a:lnTo>
                <a:lnTo>
                  <a:pt x="0" y="80710"/>
                </a:lnTo>
                <a:lnTo>
                  <a:pt x="32774" y="80710"/>
                </a:lnTo>
                <a:lnTo>
                  <a:pt x="3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9575" y="1065599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507" y="0"/>
                </a:lnTo>
              </a:path>
            </a:pathLst>
          </a:custGeom>
          <a:ln w="274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5739" y="10669716"/>
            <a:ext cx="85090" cy="83185"/>
          </a:xfrm>
          <a:custGeom>
            <a:avLst/>
            <a:gdLst/>
            <a:ahLst/>
            <a:cxnLst/>
            <a:rect l="l" t="t" r="r" b="b"/>
            <a:pathLst>
              <a:path w="85089" h="83184">
                <a:moveTo>
                  <a:pt x="40703" y="0"/>
                </a:moveTo>
                <a:lnTo>
                  <a:pt x="24085" y="3295"/>
                </a:lnTo>
                <a:lnTo>
                  <a:pt x="11233" y="12241"/>
                </a:lnTo>
                <a:lnTo>
                  <a:pt x="2940" y="25423"/>
                </a:lnTo>
                <a:lnTo>
                  <a:pt x="0" y="41431"/>
                </a:lnTo>
                <a:lnTo>
                  <a:pt x="3278" y="59027"/>
                </a:lnTo>
                <a:lnTo>
                  <a:pt x="12356" y="72033"/>
                </a:lnTo>
                <a:lnTo>
                  <a:pt x="26091" y="80096"/>
                </a:lnTo>
                <a:lnTo>
                  <a:pt x="43346" y="82862"/>
                </a:lnTo>
                <a:lnTo>
                  <a:pt x="56082" y="81332"/>
                </a:lnTo>
                <a:lnTo>
                  <a:pt x="67531" y="76674"/>
                </a:lnTo>
                <a:lnTo>
                  <a:pt x="76798" y="68788"/>
                </a:lnTo>
                <a:lnTo>
                  <a:pt x="79724" y="63491"/>
                </a:lnTo>
                <a:lnTo>
                  <a:pt x="33831" y="63491"/>
                </a:lnTo>
                <a:lnTo>
                  <a:pt x="28545" y="57035"/>
                </a:lnTo>
                <a:lnTo>
                  <a:pt x="28015" y="47888"/>
                </a:lnTo>
                <a:lnTo>
                  <a:pt x="84577" y="47888"/>
                </a:lnTo>
                <a:lnTo>
                  <a:pt x="82633" y="32284"/>
                </a:lnTo>
                <a:lnTo>
                  <a:pt x="28015" y="32284"/>
                </a:lnTo>
                <a:lnTo>
                  <a:pt x="29602" y="23674"/>
                </a:lnTo>
                <a:lnTo>
                  <a:pt x="34361" y="19370"/>
                </a:lnTo>
                <a:lnTo>
                  <a:pt x="77778" y="19370"/>
                </a:lnTo>
                <a:lnTo>
                  <a:pt x="74137" y="12442"/>
                </a:lnTo>
                <a:lnTo>
                  <a:pt x="60493" y="3169"/>
                </a:lnTo>
                <a:lnTo>
                  <a:pt x="40703" y="0"/>
                </a:lnTo>
                <a:close/>
              </a:path>
              <a:path w="85089" h="83184">
                <a:moveTo>
                  <a:pt x="82993" y="57573"/>
                </a:moveTo>
                <a:lnTo>
                  <a:pt x="55505" y="57573"/>
                </a:lnTo>
                <a:lnTo>
                  <a:pt x="52862" y="61339"/>
                </a:lnTo>
                <a:lnTo>
                  <a:pt x="47575" y="63491"/>
                </a:lnTo>
                <a:lnTo>
                  <a:pt x="79724" y="63491"/>
                </a:lnTo>
                <a:lnTo>
                  <a:pt x="82993" y="57573"/>
                </a:lnTo>
                <a:close/>
              </a:path>
              <a:path w="85089" h="83184">
                <a:moveTo>
                  <a:pt x="77778" y="19370"/>
                </a:moveTo>
                <a:lnTo>
                  <a:pt x="50748" y="19370"/>
                </a:lnTo>
                <a:lnTo>
                  <a:pt x="56033" y="25289"/>
                </a:lnTo>
                <a:lnTo>
                  <a:pt x="56033" y="32284"/>
                </a:lnTo>
                <a:lnTo>
                  <a:pt x="82633" y="32284"/>
                </a:lnTo>
                <a:lnTo>
                  <a:pt x="82033" y="27466"/>
                </a:lnTo>
                <a:lnTo>
                  <a:pt x="77778" y="1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9305" y="10669716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4">
                <a:moveTo>
                  <a:pt x="42287" y="0"/>
                </a:moveTo>
                <a:lnTo>
                  <a:pt x="25868" y="2993"/>
                </a:lnTo>
                <a:lnTo>
                  <a:pt x="12422" y="11433"/>
                </a:lnTo>
                <a:lnTo>
                  <a:pt x="3336" y="24515"/>
                </a:lnTo>
                <a:lnTo>
                  <a:pt x="0" y="41431"/>
                </a:lnTo>
                <a:lnTo>
                  <a:pt x="3336" y="58346"/>
                </a:lnTo>
                <a:lnTo>
                  <a:pt x="12422" y="71428"/>
                </a:lnTo>
                <a:lnTo>
                  <a:pt x="25868" y="79869"/>
                </a:lnTo>
                <a:lnTo>
                  <a:pt x="42287" y="82862"/>
                </a:lnTo>
                <a:lnTo>
                  <a:pt x="56817" y="80600"/>
                </a:lnTo>
                <a:lnTo>
                  <a:pt x="68917" y="74051"/>
                </a:lnTo>
                <a:lnTo>
                  <a:pt x="77746" y="63567"/>
                </a:lnTo>
                <a:lnTo>
                  <a:pt x="78674" y="60801"/>
                </a:lnTo>
                <a:lnTo>
                  <a:pt x="31188" y="60801"/>
                </a:lnTo>
                <a:lnTo>
                  <a:pt x="29602" y="51116"/>
                </a:lnTo>
                <a:lnTo>
                  <a:pt x="29602" y="31745"/>
                </a:lnTo>
                <a:lnTo>
                  <a:pt x="31188" y="21522"/>
                </a:lnTo>
                <a:lnTo>
                  <a:pt x="78524" y="21522"/>
                </a:lnTo>
                <a:lnTo>
                  <a:pt x="77449" y="17705"/>
                </a:lnTo>
                <a:lnTo>
                  <a:pt x="68784" y="7801"/>
                </a:lnTo>
                <a:lnTo>
                  <a:pt x="56651" y="1933"/>
                </a:lnTo>
                <a:lnTo>
                  <a:pt x="42287" y="0"/>
                </a:lnTo>
                <a:close/>
              </a:path>
              <a:path w="82550" h="83184">
                <a:moveTo>
                  <a:pt x="82462" y="49502"/>
                </a:moveTo>
                <a:lnTo>
                  <a:pt x="53918" y="49502"/>
                </a:lnTo>
                <a:lnTo>
                  <a:pt x="53389" y="55421"/>
                </a:lnTo>
                <a:lnTo>
                  <a:pt x="49160" y="60801"/>
                </a:lnTo>
                <a:lnTo>
                  <a:pt x="78674" y="60801"/>
                </a:lnTo>
                <a:lnTo>
                  <a:pt x="82462" y="49502"/>
                </a:lnTo>
                <a:close/>
              </a:path>
              <a:path w="82550" h="83184">
                <a:moveTo>
                  <a:pt x="78524" y="21522"/>
                </a:moveTo>
                <a:lnTo>
                  <a:pt x="45990" y="21522"/>
                </a:lnTo>
                <a:lnTo>
                  <a:pt x="48103" y="22598"/>
                </a:lnTo>
                <a:lnTo>
                  <a:pt x="50217" y="24212"/>
                </a:lnTo>
                <a:lnTo>
                  <a:pt x="51803" y="25827"/>
                </a:lnTo>
                <a:lnTo>
                  <a:pt x="52860" y="28517"/>
                </a:lnTo>
                <a:lnTo>
                  <a:pt x="53389" y="31745"/>
                </a:lnTo>
                <a:lnTo>
                  <a:pt x="81405" y="31745"/>
                </a:lnTo>
                <a:lnTo>
                  <a:pt x="78524" y="21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83926" y="10642275"/>
            <a:ext cx="80645" cy="108585"/>
          </a:xfrm>
          <a:custGeom>
            <a:avLst/>
            <a:gdLst/>
            <a:ahLst/>
            <a:cxnLst/>
            <a:rect l="l" t="t" r="r" b="b"/>
            <a:pathLst>
              <a:path w="80644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53806"/>
                </a:lnTo>
                <a:lnTo>
                  <a:pt x="36474" y="51116"/>
                </a:lnTo>
                <a:lnTo>
                  <a:pt x="79841" y="51116"/>
                </a:lnTo>
                <a:lnTo>
                  <a:pt x="78153" y="42196"/>
                </a:lnTo>
                <a:lnTo>
                  <a:pt x="74924" y="37664"/>
                </a:lnTo>
                <a:lnTo>
                  <a:pt x="29602" y="37664"/>
                </a:lnTo>
                <a:lnTo>
                  <a:pt x="29602" y="0"/>
                </a:lnTo>
                <a:close/>
              </a:path>
              <a:path w="80644" h="108584">
                <a:moveTo>
                  <a:pt x="79841" y="51116"/>
                </a:moveTo>
                <a:lnTo>
                  <a:pt x="49691" y="51116"/>
                </a:lnTo>
                <a:lnTo>
                  <a:pt x="50748" y="57573"/>
                </a:lnTo>
                <a:lnTo>
                  <a:pt x="50748" y="108151"/>
                </a:lnTo>
                <a:lnTo>
                  <a:pt x="80350" y="108151"/>
                </a:lnTo>
                <a:lnTo>
                  <a:pt x="80350" y="53806"/>
                </a:lnTo>
                <a:lnTo>
                  <a:pt x="79841" y="51116"/>
                </a:lnTo>
                <a:close/>
              </a:path>
              <a:path w="80644" h="108584">
                <a:moveTo>
                  <a:pt x="53918" y="27441"/>
                </a:moveTo>
                <a:lnTo>
                  <a:pt x="45511" y="28206"/>
                </a:lnTo>
                <a:lnTo>
                  <a:pt x="38986" y="30333"/>
                </a:lnTo>
                <a:lnTo>
                  <a:pt x="33848" y="33570"/>
                </a:lnTo>
                <a:lnTo>
                  <a:pt x="29602" y="37664"/>
                </a:lnTo>
                <a:lnTo>
                  <a:pt x="74924" y="37664"/>
                </a:lnTo>
                <a:lnTo>
                  <a:pt x="72288" y="33965"/>
                </a:lnTo>
                <a:lnTo>
                  <a:pt x="63847" y="29064"/>
                </a:lnTo>
                <a:lnTo>
                  <a:pt x="53918" y="2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0665" y="10669716"/>
            <a:ext cx="80645" cy="81280"/>
          </a:xfrm>
          <a:custGeom>
            <a:avLst/>
            <a:gdLst/>
            <a:ahLst/>
            <a:cxnLst/>
            <a:rect l="l" t="t" r="r" b="b"/>
            <a:pathLst>
              <a:path w="80644" h="81279">
                <a:moveTo>
                  <a:pt x="28543" y="2152"/>
                </a:moveTo>
                <a:lnTo>
                  <a:pt x="0" y="2152"/>
                </a:lnTo>
                <a:lnTo>
                  <a:pt x="0" y="80710"/>
                </a:lnTo>
                <a:lnTo>
                  <a:pt x="29602" y="80710"/>
                </a:lnTo>
                <a:lnTo>
                  <a:pt x="29602" y="26365"/>
                </a:lnTo>
                <a:lnTo>
                  <a:pt x="35945" y="23674"/>
                </a:lnTo>
                <a:lnTo>
                  <a:pt x="79839" y="23674"/>
                </a:lnTo>
                <a:lnTo>
                  <a:pt x="78151" y="14754"/>
                </a:lnTo>
                <a:lnTo>
                  <a:pt x="76072" y="11837"/>
                </a:lnTo>
                <a:lnTo>
                  <a:pt x="28543" y="11837"/>
                </a:lnTo>
                <a:lnTo>
                  <a:pt x="28543" y="2152"/>
                </a:lnTo>
                <a:close/>
              </a:path>
              <a:path w="80644" h="81279">
                <a:moveTo>
                  <a:pt x="79839" y="23674"/>
                </a:moveTo>
                <a:lnTo>
                  <a:pt x="49689" y="23674"/>
                </a:lnTo>
                <a:lnTo>
                  <a:pt x="50746" y="30131"/>
                </a:lnTo>
                <a:lnTo>
                  <a:pt x="50746" y="80710"/>
                </a:lnTo>
                <a:lnTo>
                  <a:pt x="80348" y="80710"/>
                </a:lnTo>
                <a:lnTo>
                  <a:pt x="80348" y="26365"/>
                </a:lnTo>
                <a:lnTo>
                  <a:pt x="79839" y="23674"/>
                </a:lnTo>
                <a:close/>
              </a:path>
              <a:path w="80644" h="81279">
                <a:moveTo>
                  <a:pt x="53918" y="0"/>
                </a:moveTo>
                <a:lnTo>
                  <a:pt x="45864" y="714"/>
                </a:lnTo>
                <a:lnTo>
                  <a:pt x="39050" y="2892"/>
                </a:lnTo>
                <a:lnTo>
                  <a:pt x="33326" y="6582"/>
                </a:lnTo>
                <a:lnTo>
                  <a:pt x="28543" y="11837"/>
                </a:lnTo>
                <a:lnTo>
                  <a:pt x="76072" y="11837"/>
                </a:lnTo>
                <a:lnTo>
                  <a:pt x="72286" y="6524"/>
                </a:lnTo>
                <a:lnTo>
                  <a:pt x="63845" y="1622"/>
                </a:lnTo>
                <a:lnTo>
                  <a:pt x="539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7929" y="10642275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4" h="21590">
                <a:moveTo>
                  <a:pt x="29602" y="0"/>
                </a:moveTo>
                <a:lnTo>
                  <a:pt x="0" y="0"/>
                </a:lnTo>
                <a:lnTo>
                  <a:pt x="0" y="20984"/>
                </a:lnTo>
                <a:lnTo>
                  <a:pt x="29602" y="20984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77929" y="10671869"/>
            <a:ext cx="29845" cy="78740"/>
          </a:xfrm>
          <a:custGeom>
            <a:avLst/>
            <a:gdLst/>
            <a:ahLst/>
            <a:cxnLst/>
            <a:rect l="l" t="t" r="r" b="b"/>
            <a:pathLst>
              <a:path w="29844" h="78740">
                <a:moveTo>
                  <a:pt x="29602" y="0"/>
                </a:moveTo>
                <a:lnTo>
                  <a:pt x="0" y="0"/>
                </a:lnTo>
                <a:lnTo>
                  <a:pt x="0" y="78558"/>
                </a:lnTo>
                <a:lnTo>
                  <a:pt x="29602" y="78558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24976" y="10642275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85552"/>
                </a:lnTo>
                <a:lnTo>
                  <a:pt x="34360" y="79634"/>
                </a:lnTo>
                <a:lnTo>
                  <a:pt x="67163" y="79634"/>
                </a:lnTo>
                <a:lnTo>
                  <a:pt x="53918" y="59187"/>
                </a:lnTo>
                <a:lnTo>
                  <a:pt x="60415" y="52192"/>
                </a:lnTo>
                <a:lnTo>
                  <a:pt x="29602" y="52192"/>
                </a:lnTo>
                <a:lnTo>
                  <a:pt x="29602" y="0"/>
                </a:lnTo>
                <a:close/>
              </a:path>
              <a:path w="85725" h="108584">
                <a:moveTo>
                  <a:pt x="67163" y="79634"/>
                </a:moveTo>
                <a:lnTo>
                  <a:pt x="34360" y="79634"/>
                </a:lnTo>
                <a:lnTo>
                  <a:pt x="50218" y="108151"/>
                </a:lnTo>
                <a:lnTo>
                  <a:pt x="85636" y="108151"/>
                </a:lnTo>
                <a:lnTo>
                  <a:pt x="67163" y="79634"/>
                </a:lnTo>
                <a:close/>
              </a:path>
              <a:path w="85725" h="108584">
                <a:moveTo>
                  <a:pt x="81406" y="29593"/>
                </a:moveTo>
                <a:lnTo>
                  <a:pt x="48105" y="29593"/>
                </a:lnTo>
                <a:lnTo>
                  <a:pt x="29602" y="52192"/>
                </a:lnTo>
                <a:lnTo>
                  <a:pt x="60415" y="52192"/>
                </a:lnTo>
                <a:lnTo>
                  <a:pt x="81406" y="29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5699" y="10095986"/>
            <a:ext cx="262195" cy="229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0662" y="9912416"/>
            <a:ext cx="635396" cy="868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12903862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dirty="0" err="1" smtClean="0">
                <a:solidFill>
                  <a:srgbClr val="006FC0"/>
                </a:solidFill>
                <a:latin typeface="Arial"/>
                <a:cs typeface="Arial"/>
              </a:rPr>
              <a:t>Z</a:t>
            </a:r>
            <a:r>
              <a:rPr sz="5100" spc="5" dirty="0" err="1" smtClean="0">
                <a:solidFill>
                  <a:srgbClr val="006FC0"/>
                </a:solidFill>
                <a:latin typeface="Arial"/>
                <a:cs typeface="Arial"/>
              </a:rPr>
              <a:t>eichenvorrat</a:t>
            </a: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 beim Binär-Code (Lösung)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17289" y="9565351"/>
            <a:ext cx="7553959" cy="534035"/>
          </a:xfrm>
          <a:custGeom>
            <a:avLst/>
            <a:gdLst/>
            <a:ahLst/>
            <a:cxnLst/>
            <a:rect l="l" t="t" r="r" b="b"/>
            <a:pathLst>
              <a:path w="7553959" h="534034">
                <a:moveTo>
                  <a:pt x="0" y="534015"/>
                </a:moveTo>
                <a:lnTo>
                  <a:pt x="7553731" y="534015"/>
                </a:lnTo>
                <a:lnTo>
                  <a:pt x="7553731" y="0"/>
                </a:lnTo>
                <a:lnTo>
                  <a:pt x="0" y="0"/>
                </a:lnTo>
                <a:lnTo>
                  <a:pt x="0" y="534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7050" y="1354065"/>
            <a:ext cx="18331815" cy="3816428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889"/>
              </a:spcBef>
              <a:buChar char="•"/>
              <a:tabLst>
                <a:tab pos="358775" algn="l"/>
              </a:tabLst>
            </a:pPr>
            <a:r>
              <a:rPr sz="3450" spc="5" dirty="0" err="1">
                <a:latin typeface="Verdana"/>
                <a:cs typeface="Verdana"/>
              </a:rPr>
              <a:t>Berechnung</a:t>
            </a:r>
            <a:r>
              <a:rPr sz="3450" spc="5" dirty="0">
                <a:latin typeface="Verdana"/>
                <a:cs typeface="Verdana"/>
              </a:rPr>
              <a:t> </a:t>
            </a:r>
            <a:r>
              <a:rPr sz="3450" spc="5" dirty="0" err="1" smtClean="0">
                <a:latin typeface="Verdana"/>
                <a:cs typeface="Verdana"/>
              </a:rPr>
              <a:t>mögliche</a:t>
            </a:r>
            <a:r>
              <a:rPr lang="de-CH" sz="3450" spc="5" dirty="0" smtClean="0">
                <a:latin typeface="Verdana"/>
                <a:cs typeface="Verdana"/>
              </a:rPr>
              <a:t>r</a:t>
            </a:r>
            <a:r>
              <a:rPr sz="3450" spc="5" dirty="0" smtClean="0">
                <a:latin typeface="Verdana"/>
                <a:cs typeface="Verdana"/>
              </a:rPr>
              <a:t> </a:t>
            </a:r>
            <a:r>
              <a:rPr lang="de-CH" sz="3450" spc="5" dirty="0" smtClean="0">
                <a:latin typeface="Verdana"/>
                <a:cs typeface="Verdana"/>
              </a:rPr>
              <a:t>Kombinationen (</a:t>
            </a:r>
            <a:r>
              <a:rPr sz="3450" spc="-15" dirty="0" err="1" smtClean="0">
                <a:latin typeface="Verdana"/>
                <a:cs typeface="Verdana"/>
              </a:rPr>
              <a:t>Zeichenvorrats</a:t>
            </a:r>
            <a:r>
              <a:rPr lang="de-CH" sz="3450" spc="-15" dirty="0" smtClean="0">
                <a:latin typeface="Verdana"/>
                <a:cs typeface="Verdana"/>
              </a:rPr>
              <a:t>)</a:t>
            </a:r>
            <a:endParaRPr sz="3450" dirty="0">
              <a:latin typeface="Verdana"/>
              <a:cs typeface="Verdana"/>
            </a:endParaRPr>
          </a:p>
          <a:p>
            <a:pPr marL="826769" lvl="1" indent="-500380">
              <a:lnSpc>
                <a:spcPct val="100000"/>
              </a:lnSpc>
              <a:spcBef>
                <a:spcPts val="1800"/>
              </a:spcBef>
              <a:buChar char="•"/>
              <a:tabLst>
                <a:tab pos="826769" algn="l"/>
                <a:tab pos="827405" algn="l"/>
              </a:tabLst>
            </a:pPr>
            <a:r>
              <a:rPr lang="de-CH" sz="3450" spc="5" dirty="0">
                <a:solidFill>
                  <a:srgbClr val="FF0000"/>
                </a:solidFill>
                <a:latin typeface="Verdana"/>
                <a:cs typeface="Verdana"/>
              </a:rPr>
              <a:t>Anzahl </a:t>
            </a:r>
            <a:r>
              <a:rPr lang="de-CH" sz="3450" spc="-10" dirty="0" smtClean="0">
                <a:solidFill>
                  <a:srgbClr val="FF0000"/>
                </a:solidFill>
                <a:latin typeface="Verdana"/>
                <a:cs typeface="Verdana"/>
              </a:rPr>
              <a:t>Kombinationen</a:t>
            </a:r>
            <a:r>
              <a:rPr lang="de-CH" sz="3450" spc="-10" dirty="0" smtClean="0">
                <a:latin typeface="Verdana"/>
                <a:cs typeface="Verdana"/>
              </a:rPr>
              <a:t>= </a:t>
            </a:r>
            <a:r>
              <a:rPr sz="3450" spc="5" dirty="0" smtClean="0">
                <a:solidFill>
                  <a:srgbClr val="0070C0"/>
                </a:solidFill>
                <a:latin typeface="Verdana"/>
                <a:cs typeface="Verdana"/>
              </a:rPr>
              <a:t>2</a:t>
            </a:r>
            <a:r>
              <a:rPr sz="5175" spc="7" baseline="12077" dirty="0" smtClean="0">
                <a:solidFill>
                  <a:srgbClr val="92D050"/>
                </a:solidFill>
                <a:latin typeface="Verdana"/>
                <a:cs typeface="Verdana"/>
              </a:rPr>
              <a:t>Stellenanzah</a:t>
            </a:r>
            <a:r>
              <a:rPr lang="de-CH" sz="5175" spc="7" baseline="12077" dirty="0" smtClean="0">
                <a:solidFill>
                  <a:srgbClr val="92D050"/>
                </a:solidFill>
                <a:latin typeface="Verdana"/>
                <a:cs typeface="Verdana"/>
              </a:rPr>
              <a:t>l</a:t>
            </a:r>
            <a:endParaRPr sz="3450" dirty="0">
              <a:solidFill>
                <a:srgbClr val="92D050"/>
              </a:solidFill>
              <a:latin typeface="Verdana"/>
              <a:cs typeface="Verdana"/>
            </a:endParaRPr>
          </a:p>
          <a:p>
            <a:pPr marL="671830" lvl="1" indent="-345440">
              <a:spcBef>
                <a:spcPts val="1795"/>
              </a:spcBef>
              <a:buFontTx/>
              <a:buChar char="•"/>
              <a:tabLst>
                <a:tab pos="672465" algn="l"/>
              </a:tabLst>
            </a:pPr>
            <a:r>
              <a:rPr lang="de-CH" sz="3450" spc="5" dirty="0" smtClean="0">
                <a:latin typeface="Verdana"/>
                <a:cs typeface="Verdana"/>
              </a:rPr>
              <a:t>Allgemeine Form</a:t>
            </a:r>
            <a:r>
              <a:rPr lang="de-CH" sz="3450" spc="5" dirty="0">
                <a:latin typeface="Verdana"/>
                <a:cs typeface="Verdana"/>
              </a:rPr>
              <a:t>: </a:t>
            </a:r>
            <a:r>
              <a:rPr lang="de-CH" sz="2000" spc="5" dirty="0">
                <a:solidFill>
                  <a:srgbClr val="FF0000"/>
                </a:solidFill>
                <a:latin typeface="Verdana"/>
                <a:cs typeface="Verdana"/>
              </a:rPr>
              <a:t>Anzahl </a:t>
            </a:r>
            <a:r>
              <a:rPr lang="de-CH" sz="2000" spc="-10" dirty="0" smtClean="0">
                <a:solidFill>
                  <a:srgbClr val="FF0000"/>
                </a:solidFill>
                <a:latin typeface="Verdana"/>
                <a:cs typeface="Verdana"/>
              </a:rPr>
              <a:t>Kombinationen</a:t>
            </a:r>
            <a:r>
              <a:rPr lang="de-CH" sz="2000" spc="-10" dirty="0">
                <a:latin typeface="Verdana"/>
                <a:cs typeface="Verdana"/>
              </a:rPr>
              <a:t>= </a:t>
            </a:r>
            <a:r>
              <a:rPr lang="de-CH" sz="2000" spc="-10" dirty="0" smtClean="0">
                <a:latin typeface="Verdana"/>
                <a:cs typeface="Verdana"/>
              </a:rPr>
              <a:t>(</a:t>
            </a:r>
            <a:r>
              <a:rPr lang="de-CH" sz="2000" spc="5" dirty="0" smtClean="0">
                <a:solidFill>
                  <a:srgbClr val="0070C0"/>
                </a:solidFill>
                <a:latin typeface="Verdana"/>
                <a:cs typeface="Verdana"/>
              </a:rPr>
              <a:t>Anzahl Zeichen pro Stelle</a:t>
            </a:r>
            <a:r>
              <a:rPr lang="de-CH" sz="2000" spc="5" dirty="0" smtClean="0">
                <a:latin typeface="Verdana"/>
                <a:cs typeface="Verdana"/>
              </a:rPr>
              <a:t>)</a:t>
            </a:r>
            <a:r>
              <a:rPr lang="de-CH" sz="3600" spc="7" baseline="12077" dirty="0" smtClean="0">
                <a:solidFill>
                  <a:srgbClr val="92D050"/>
                </a:solidFill>
                <a:latin typeface="Verdana"/>
                <a:cs typeface="Verdana"/>
              </a:rPr>
              <a:t>Stellenanzahl</a:t>
            </a:r>
            <a:endParaRPr sz="2000" dirty="0">
              <a:solidFill>
                <a:srgbClr val="92D05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de-CH" sz="40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de-CH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Berechnen Sie die Anzahl Kombinationen: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14</a:t>
            </a:fld>
            <a:endParaRPr spc="15" dirty="0"/>
          </a:p>
        </p:txBody>
      </p:sp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65312"/>
              </p:ext>
            </p:extLst>
          </p:nvPr>
        </p:nvGraphicFramePr>
        <p:xfrm>
          <a:off x="729598" y="5303973"/>
          <a:ext cx="9728201" cy="3962400"/>
        </p:xfrm>
        <a:graphic>
          <a:graphicData uri="http://schemas.openxmlformats.org/drawingml/2006/table">
            <a:tbl>
              <a:tblPr/>
              <a:tblGrid>
                <a:gridCol w="1649923"/>
                <a:gridCol w="1802224"/>
                <a:gridCol w="1856163"/>
                <a:gridCol w="1573773"/>
                <a:gridCol w="951879"/>
                <a:gridCol w="1894239"/>
              </a:tblGrid>
              <a:tr h="333375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Anzahl Kombinationen: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Bezeichnung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Zeichenvorrat / Stelle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Zeichen </a:t>
                      </a:r>
                      <a:b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/ Stelle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Stellenzahl</a:t>
                      </a:r>
                      <a:endParaRPr lang="de-CH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Kombinationen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0..9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1'000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0..7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4'096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Hexadezimal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0..9, A..F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65'536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Alphabet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A..Z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Binär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65'536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Mastermind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rot,grün,orange,blau,gelb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Beliebig: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7" y="605082"/>
            <a:ext cx="18466463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Umrechnen von Werten in unterschiedlichen Systemen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1479" y="7280478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8826"/>
                </a:lnTo>
              </a:path>
            </a:pathLst>
          </a:custGeom>
          <a:ln w="25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15</a:t>
            </a:fld>
            <a:endParaRPr spc="15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50403"/>
              </p:ext>
            </p:extLst>
          </p:nvPr>
        </p:nvGraphicFramePr>
        <p:xfrm>
          <a:off x="1034388" y="1692275"/>
          <a:ext cx="13665865" cy="4114798"/>
        </p:xfrm>
        <a:graphic>
          <a:graphicData uri="http://schemas.openxmlformats.org/drawingml/2006/table">
            <a:tbl>
              <a:tblPr/>
              <a:tblGrid>
                <a:gridCol w="1969145"/>
                <a:gridCol w="1378401"/>
                <a:gridCol w="1168359"/>
                <a:gridCol w="1076466"/>
                <a:gridCol w="1076466"/>
                <a:gridCol w="853296"/>
                <a:gridCol w="853296"/>
                <a:gridCol w="857672"/>
                <a:gridCol w="857672"/>
                <a:gridCol w="857672"/>
                <a:gridCol w="616999"/>
                <a:gridCol w="1155232"/>
                <a:gridCol w="945189"/>
              </a:tblGrid>
              <a:tr h="615462">
                <a:tc gridSpan="7">
                  <a:txBody>
                    <a:bodyPr/>
                    <a:lstStyle/>
                    <a:p>
                      <a:pPr algn="l" fontAlgn="b"/>
                      <a:r>
                        <a:rPr lang="de-CH" sz="2000" b="1" i="0" u="sng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Stellenwerte</a:t>
                      </a:r>
                      <a:r>
                        <a:rPr lang="de-CH" sz="1200" b="1" i="0" u="sng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 (Umwandlung: Beliebieges Zahlensystem ins Dezimale)</a:t>
                      </a:r>
                      <a:endParaRPr lang="de-CH" sz="2000" b="1" i="0" u="sng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Stelle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b="0" i="0" u="none" strike="noStrike">
                          <a:solidFill>
                            <a:srgbClr val="FFFFFF"/>
                          </a:solidFill>
                          <a:effectLst/>
                          <a:latin typeface="Credit Suisse Type Light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Exponent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16^8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16^7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16^6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16^5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16^4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16^3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16^2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16^1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16^0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Eingabe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FF7B1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A71"/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Stellenwerte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4'294'967'296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268'435'456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16'777'216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1'048'576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65'536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4'096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256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600" b="0" i="0" u="none" strike="noStrike" dirty="0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CH" sz="16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0" i="0" u="none" strike="noStrike">
                          <a:solidFill>
                            <a:srgbClr val="000000"/>
                          </a:solidFill>
                          <a:effectLst/>
                          <a:latin typeface="Credit Suisse Type Light"/>
                        </a:rPr>
                        <a:t>Vorgebener Wert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Basis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A71"/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Wert an der Stelle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600" b="0" i="0" u="none" strike="noStrike" dirty="0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CH" sz="16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Wert * Stellenwert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983'040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61'440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1'792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Dezimalwert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1'046'449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7572"/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6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600" b="0" i="0" u="none" strike="noStrike" dirty="0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de-CH" sz="11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 </a:t>
                      </a:r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 FF7B1 im 16 System --&gt; 1046449 im Dezimalen   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6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1'046'449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7572"/>
                    </a:solidFill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 dirty="0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314236"/>
              </p:ext>
            </p:extLst>
          </p:nvPr>
        </p:nvGraphicFramePr>
        <p:xfrm>
          <a:off x="1034387" y="6095331"/>
          <a:ext cx="15342263" cy="3293142"/>
        </p:xfrm>
        <a:graphic>
          <a:graphicData uri="http://schemas.openxmlformats.org/drawingml/2006/table">
            <a:tbl>
              <a:tblPr/>
              <a:tblGrid>
                <a:gridCol w="2377417"/>
                <a:gridCol w="1664192"/>
                <a:gridCol w="1410601"/>
                <a:gridCol w="1299654"/>
                <a:gridCol w="1299654"/>
                <a:gridCol w="1030214"/>
                <a:gridCol w="1030214"/>
                <a:gridCol w="1030214"/>
                <a:gridCol w="1030214"/>
                <a:gridCol w="1030214"/>
                <a:gridCol w="744924"/>
                <a:gridCol w="1394751"/>
              </a:tblGrid>
              <a:tr h="607965">
                <a:tc gridSpan="10">
                  <a:txBody>
                    <a:bodyPr/>
                    <a:lstStyle/>
                    <a:p>
                      <a:pPr algn="l" fontAlgn="b"/>
                      <a:r>
                        <a:rPr lang="de-CH" sz="2000" b="1" i="0" u="sng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Fortlaufende Division</a:t>
                      </a:r>
                      <a:r>
                        <a:rPr lang="de-CH" sz="1200" b="1" i="0" u="sng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 (Umwandlung= Dezimalzahl in eine Zahl in beliebiges Zahlensystem)</a:t>
                      </a:r>
                      <a:endParaRPr lang="de-CH" sz="2000" b="1" i="0" u="sng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758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Dezimalwert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3'451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A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758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Zahl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Zahl Mod 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Rest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758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3451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215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Gewünschte Basis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BA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758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215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758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Wert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D7B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75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D7B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7572"/>
                    </a:solidFill>
                  </a:tcPr>
                </a:tc>
              </a:tr>
              <a:tr h="320871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7758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758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    3451 im Dezimalsystem --&gt; D7B im 16 System  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6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7" y="605082"/>
            <a:ext cx="18466463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Anwendungsbeispiel: Umrechnen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1479" y="7280478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8826"/>
                </a:lnTo>
              </a:path>
            </a:pathLst>
          </a:custGeom>
          <a:ln w="25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16</a:t>
            </a:fld>
            <a:endParaRPr spc="15" dirty="0"/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7137"/>
              </p:ext>
            </p:extLst>
          </p:nvPr>
        </p:nvGraphicFramePr>
        <p:xfrm>
          <a:off x="1034387" y="2244725"/>
          <a:ext cx="16637663" cy="4315765"/>
        </p:xfrm>
        <a:graphic>
          <a:graphicData uri="http://schemas.openxmlformats.org/drawingml/2006/table">
            <a:tbl>
              <a:tblPr/>
              <a:tblGrid>
                <a:gridCol w="3536584"/>
                <a:gridCol w="2475608"/>
                <a:gridCol w="2106232"/>
                <a:gridCol w="1949051"/>
                <a:gridCol w="1949051"/>
                <a:gridCol w="1540379"/>
                <a:gridCol w="1540379"/>
                <a:gridCol w="1540379"/>
              </a:tblGrid>
              <a:tr h="475285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CH" sz="2000" b="1" i="0" u="sng" strike="noStrike">
                          <a:solidFill>
                            <a:srgbClr val="003868"/>
                          </a:solidFill>
                          <a:effectLst/>
                          <a:latin typeface="Credit Suisse Type Light"/>
                        </a:rPr>
                        <a:t>RGB-Farbcodes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Umrechnung #Hex in RGB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 err="1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ffffff</a:t>
                      </a:r>
                      <a:endParaRPr lang="de-CH" sz="1800" b="0" i="0" u="none" strike="noStrike" dirty="0">
                        <a:solidFill>
                          <a:srgbClr val="0038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FFFFFF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FF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0E2D"/>
                    </a:solidFill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FF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94E"/>
                    </a:solidFill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FF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5B89"/>
                    </a:solidFill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Umrechnung RGB in #Hex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B"/>
                    </a:solidFill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0E2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1E7EB1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94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7E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5B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B1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47">
                <a:tc>
                  <a:txBody>
                    <a:bodyPr/>
                    <a:lstStyle/>
                    <a:p>
                      <a:pPr algn="l" fontAlgn="b"/>
                      <a:endParaRPr lang="de-CH" sz="1100" b="0" i="0" u="none" strike="noStrike">
                        <a:solidFill>
                          <a:srgbClr val="003868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>
                          <a:solidFill>
                            <a:srgbClr val="003868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0" i="0" u="none" strike="noStrike" dirty="0">
                          <a:solidFill>
                            <a:srgbClr val="003868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48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7" y="605082"/>
            <a:ext cx="18466463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ASCII-Codierung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1479" y="7280478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8826"/>
                </a:lnTo>
              </a:path>
            </a:pathLst>
          </a:custGeom>
          <a:ln w="25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17</a:t>
            </a:fld>
            <a:endParaRPr spc="15" dirty="0"/>
          </a:p>
        </p:txBody>
      </p:sp>
      <p:sp>
        <p:nvSpPr>
          <p:cNvPr id="3" name="Textfeld 2"/>
          <p:cNvSpPr txBox="1"/>
          <p:nvPr/>
        </p:nvSpPr>
        <p:spPr>
          <a:xfrm>
            <a:off x="661681" y="9182177"/>
            <a:ext cx="15099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hlinkClick r:id="rId3"/>
              </a:rPr>
              <a:t>https://www.electronicdeveloper.de/AllASCIITabellen.aspx</a:t>
            </a:r>
            <a:endParaRPr lang="de-CH" sz="3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51" y="59009"/>
            <a:ext cx="11734800" cy="922342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74650" y="1972498"/>
            <a:ext cx="71628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 smtClean="0"/>
              <a:t>Was für einem Zeichen entspricht </a:t>
            </a:r>
            <a:r>
              <a:rPr lang="de-CH" sz="4000" dirty="0" smtClean="0">
                <a:solidFill>
                  <a:srgbClr val="FF0000"/>
                </a:solidFill>
              </a:rPr>
              <a:t>00110011</a:t>
            </a:r>
            <a:r>
              <a:rPr lang="de-CH" sz="4000" dirty="0" smtClean="0"/>
              <a:t>?</a:t>
            </a:r>
          </a:p>
          <a:p>
            <a:endParaRPr lang="de-CH" sz="4000" dirty="0"/>
          </a:p>
          <a:p>
            <a:endParaRPr lang="de-CH" sz="4000" dirty="0" smtClean="0"/>
          </a:p>
          <a:p>
            <a:endParaRPr lang="de-CH" sz="4000" dirty="0"/>
          </a:p>
          <a:p>
            <a:r>
              <a:rPr lang="de-CH" sz="4000" dirty="0" smtClean="0"/>
              <a:t>Welches Bit-Muster hat ein </a:t>
            </a:r>
            <a:r>
              <a:rPr lang="de-CH" sz="4000" dirty="0" smtClean="0">
                <a:solidFill>
                  <a:srgbClr val="FF0000"/>
                </a:solidFill>
              </a:rPr>
              <a:t>M</a:t>
            </a:r>
            <a:r>
              <a:rPr lang="de-CH" sz="4000" dirty="0" smtClean="0"/>
              <a:t>?</a:t>
            </a:r>
          </a:p>
          <a:p>
            <a:endParaRPr lang="de-CH" sz="4000" dirty="0"/>
          </a:p>
          <a:p>
            <a:endParaRPr lang="de-CH" sz="4000" dirty="0" smtClean="0"/>
          </a:p>
          <a:p>
            <a:r>
              <a:rPr lang="de-CH" sz="4000" dirty="0" smtClean="0"/>
              <a:t>Welchem Zeichen entspricht </a:t>
            </a:r>
            <a:r>
              <a:rPr lang="de-CH" sz="4000" dirty="0" smtClean="0">
                <a:solidFill>
                  <a:srgbClr val="FF0000"/>
                </a:solidFill>
              </a:rPr>
              <a:t>2D</a:t>
            </a:r>
            <a:r>
              <a:rPr lang="de-CH" sz="4000" baseline="-25000" dirty="0" smtClean="0">
                <a:solidFill>
                  <a:srgbClr val="FF0000"/>
                </a:solidFill>
              </a:rPr>
              <a:t>16</a:t>
            </a:r>
            <a:r>
              <a:rPr lang="de-CH" sz="4000" dirty="0" smtClean="0"/>
              <a:t>?</a:t>
            </a:r>
          </a:p>
          <a:p>
            <a:endParaRPr lang="de-CH" sz="4000" dirty="0" smtClean="0"/>
          </a:p>
          <a:p>
            <a:endParaRPr lang="de-CH" sz="4000" dirty="0"/>
          </a:p>
        </p:txBody>
      </p:sp>
    </p:spTree>
    <p:extLst>
      <p:ext uri="{BB962C8B-B14F-4D97-AF65-F5344CB8AC3E}">
        <p14:creationId xmlns:p14="http://schemas.microsoft.com/office/powerpoint/2010/main" val="118958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7" y="605082"/>
            <a:ext cx="18466463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ASCII-Codierung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1479" y="7280478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8826"/>
                </a:lnTo>
              </a:path>
            </a:pathLst>
          </a:custGeom>
          <a:ln w="25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18</a:t>
            </a:fld>
            <a:endParaRPr spc="15" dirty="0"/>
          </a:p>
        </p:txBody>
      </p:sp>
      <p:sp>
        <p:nvSpPr>
          <p:cNvPr id="3" name="Textfeld 2"/>
          <p:cNvSpPr txBox="1"/>
          <p:nvPr/>
        </p:nvSpPr>
        <p:spPr>
          <a:xfrm>
            <a:off x="661681" y="9182177"/>
            <a:ext cx="15099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hlinkClick r:id="rId3"/>
              </a:rPr>
              <a:t>https://www.electronicdeveloper.de/AllASCIITabellen.aspx</a:t>
            </a:r>
            <a:endParaRPr lang="de-CH" sz="3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51" y="59009"/>
            <a:ext cx="11734800" cy="922342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74650" y="1972498"/>
            <a:ext cx="71628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 smtClean="0"/>
              <a:t>Was für einem Zeichen entspricht </a:t>
            </a:r>
            <a:r>
              <a:rPr lang="de-CH" sz="4000" dirty="0" smtClean="0">
                <a:solidFill>
                  <a:srgbClr val="FF0000"/>
                </a:solidFill>
              </a:rPr>
              <a:t>00110011</a:t>
            </a:r>
            <a:r>
              <a:rPr lang="de-CH" sz="4000" dirty="0" smtClean="0"/>
              <a:t>?     </a:t>
            </a:r>
            <a:r>
              <a:rPr lang="de-CH" sz="6000" b="1" dirty="0" smtClean="0">
                <a:solidFill>
                  <a:srgbClr val="92D050"/>
                </a:solidFill>
              </a:rPr>
              <a:t>3</a:t>
            </a:r>
            <a:endParaRPr lang="de-CH" sz="4000" dirty="0"/>
          </a:p>
          <a:p>
            <a:r>
              <a:rPr lang="de-CH" sz="4000" dirty="0" smtClean="0"/>
              <a:t>Welches Bit-Muster hat ein </a:t>
            </a:r>
            <a:r>
              <a:rPr lang="de-CH" sz="4000" dirty="0" smtClean="0">
                <a:solidFill>
                  <a:srgbClr val="FF0000"/>
                </a:solidFill>
              </a:rPr>
              <a:t>M</a:t>
            </a:r>
            <a:r>
              <a:rPr lang="de-CH" sz="4000" dirty="0" smtClean="0"/>
              <a:t>?</a:t>
            </a:r>
            <a:endParaRPr lang="de-CH" sz="4000" dirty="0"/>
          </a:p>
          <a:p>
            <a:r>
              <a:rPr lang="de-CH" sz="6000" b="1" dirty="0" smtClean="0">
                <a:solidFill>
                  <a:srgbClr val="92D050"/>
                </a:solidFill>
              </a:rPr>
              <a:t>01001101</a:t>
            </a:r>
          </a:p>
          <a:p>
            <a:endParaRPr lang="de-CH" sz="6000" b="1" dirty="0">
              <a:solidFill>
                <a:srgbClr val="92D050"/>
              </a:solidFill>
            </a:endParaRPr>
          </a:p>
          <a:p>
            <a:r>
              <a:rPr lang="de-CH" sz="4000" dirty="0"/>
              <a:t>Welchem Zeichen entspricht </a:t>
            </a:r>
            <a:r>
              <a:rPr lang="de-CH" sz="4000" b="1" dirty="0">
                <a:solidFill>
                  <a:srgbClr val="FF0000"/>
                </a:solidFill>
              </a:rPr>
              <a:t>2D</a:t>
            </a:r>
            <a:r>
              <a:rPr lang="de-CH" sz="4000" b="1" baseline="-25000" dirty="0">
                <a:solidFill>
                  <a:srgbClr val="FF0000"/>
                </a:solidFill>
              </a:rPr>
              <a:t>16</a:t>
            </a:r>
            <a:r>
              <a:rPr lang="de-CH" sz="4000" dirty="0" smtClean="0"/>
              <a:t>?</a:t>
            </a:r>
            <a:r>
              <a:rPr lang="de-CH" sz="4000" b="1" dirty="0">
                <a:solidFill>
                  <a:srgbClr val="92D050"/>
                </a:solidFill>
              </a:rPr>
              <a:t> </a:t>
            </a:r>
            <a:r>
              <a:rPr lang="de-CH" sz="4000" b="1" dirty="0" smtClean="0">
                <a:solidFill>
                  <a:srgbClr val="92D050"/>
                </a:solidFill>
              </a:rPr>
              <a:t>      -</a:t>
            </a:r>
            <a:endParaRPr lang="de-CH" sz="4000" dirty="0"/>
          </a:p>
          <a:p>
            <a:endParaRPr lang="de-CH" sz="6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7" y="605082"/>
            <a:ext cx="18466463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ASCII-Codierung: Lochkarte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1479" y="7280478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8826"/>
                </a:lnTo>
              </a:path>
            </a:pathLst>
          </a:custGeom>
          <a:ln w="25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19</a:t>
            </a:fld>
            <a:endParaRPr spc="15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9"/>
          <a:stretch/>
        </p:blipFill>
        <p:spPr>
          <a:xfrm>
            <a:off x="1034387" y="1734049"/>
            <a:ext cx="17982096" cy="171082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019328" y="4029642"/>
            <a:ext cx="17922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 smtClean="0"/>
              <a:t>Was ist auf der Lochkarte geschrieben? (Lochkarten werden gleich gelesen wie Deutscher Text! Von Oben-Links nach Rechts-Unten!)</a:t>
            </a:r>
            <a:endParaRPr lang="de-CH" sz="4000" dirty="0"/>
          </a:p>
        </p:txBody>
      </p:sp>
    </p:spTree>
    <p:extLst>
      <p:ext uri="{BB962C8B-B14F-4D97-AF65-F5344CB8AC3E}">
        <p14:creationId xmlns:p14="http://schemas.microsoft.com/office/powerpoint/2010/main" val="25336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65741" y="10248093"/>
            <a:ext cx="4525010" cy="671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015">
              <a:lnSpc>
                <a:spcPts val="3415"/>
              </a:lnSpc>
            </a:pPr>
            <a:r>
              <a:rPr sz="2950" spc="5" dirty="0">
                <a:solidFill>
                  <a:srgbClr val="404040"/>
                </a:solidFill>
                <a:latin typeface="Calibri"/>
                <a:cs typeface="Calibri"/>
              </a:rPr>
              <a:t>Johan Oelen | Modul</a:t>
            </a:r>
            <a:r>
              <a:rPr sz="295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404040"/>
                </a:solidFill>
                <a:latin typeface="Calibri"/>
                <a:cs typeface="Calibri"/>
              </a:rPr>
              <a:t>114</a:t>
            </a:r>
            <a:endParaRPr sz="2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50" b="1" spc="15" dirty="0">
                <a:latin typeface="Arial"/>
                <a:cs typeface="Arial"/>
              </a:rPr>
              <a:t>Johan Oelen| Modul 146 </a:t>
            </a:r>
            <a:r>
              <a:rPr sz="1450" b="1" spc="5" dirty="0">
                <a:latin typeface="Arial"/>
                <a:cs typeface="Arial"/>
              </a:rPr>
              <a:t>| </a:t>
            </a:r>
            <a:r>
              <a:rPr sz="1450" b="1" dirty="0">
                <a:latin typeface="Arial"/>
                <a:cs typeface="Arial"/>
              </a:rPr>
              <a:t>Uster,</a:t>
            </a:r>
            <a:r>
              <a:rPr sz="1450" b="1" spc="-50" dirty="0">
                <a:latin typeface="Arial"/>
                <a:cs typeface="Arial"/>
              </a:rPr>
              <a:t> </a:t>
            </a:r>
            <a:r>
              <a:rPr sz="1450" b="1" spc="15" dirty="0">
                <a:latin typeface="Arial"/>
                <a:cs typeface="Arial"/>
              </a:rPr>
              <a:t>2017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6821" y="9748319"/>
            <a:ext cx="2451722" cy="815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57925" y="10481168"/>
            <a:ext cx="33020" cy="81280"/>
          </a:xfrm>
          <a:custGeom>
            <a:avLst/>
            <a:gdLst/>
            <a:ahLst/>
            <a:cxnLst/>
            <a:rect l="l" t="t" r="r" b="b"/>
            <a:pathLst>
              <a:path w="33019" h="81279">
                <a:moveTo>
                  <a:pt x="32774" y="0"/>
                </a:moveTo>
                <a:lnTo>
                  <a:pt x="0" y="0"/>
                </a:lnTo>
                <a:lnTo>
                  <a:pt x="0" y="80710"/>
                </a:lnTo>
                <a:lnTo>
                  <a:pt x="32774" y="80710"/>
                </a:lnTo>
                <a:lnTo>
                  <a:pt x="3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8323" y="10467447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507" y="0"/>
                </a:lnTo>
              </a:path>
            </a:pathLst>
          </a:custGeom>
          <a:ln w="274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4487" y="10481168"/>
            <a:ext cx="85090" cy="83185"/>
          </a:xfrm>
          <a:custGeom>
            <a:avLst/>
            <a:gdLst/>
            <a:ahLst/>
            <a:cxnLst/>
            <a:rect l="l" t="t" r="r" b="b"/>
            <a:pathLst>
              <a:path w="85089" h="83184">
                <a:moveTo>
                  <a:pt x="40704" y="0"/>
                </a:moveTo>
                <a:lnTo>
                  <a:pt x="24085" y="3295"/>
                </a:lnTo>
                <a:lnTo>
                  <a:pt x="11233" y="12241"/>
                </a:lnTo>
                <a:lnTo>
                  <a:pt x="2940" y="25423"/>
                </a:lnTo>
                <a:lnTo>
                  <a:pt x="0" y="41431"/>
                </a:lnTo>
                <a:lnTo>
                  <a:pt x="3279" y="59027"/>
                </a:lnTo>
                <a:lnTo>
                  <a:pt x="12356" y="72033"/>
                </a:lnTo>
                <a:lnTo>
                  <a:pt x="26092" y="80096"/>
                </a:lnTo>
                <a:lnTo>
                  <a:pt x="43347" y="82862"/>
                </a:lnTo>
                <a:lnTo>
                  <a:pt x="56083" y="81332"/>
                </a:lnTo>
                <a:lnTo>
                  <a:pt x="67531" y="76674"/>
                </a:lnTo>
                <a:lnTo>
                  <a:pt x="76799" y="68788"/>
                </a:lnTo>
                <a:lnTo>
                  <a:pt x="79724" y="63491"/>
                </a:lnTo>
                <a:lnTo>
                  <a:pt x="33831" y="63491"/>
                </a:lnTo>
                <a:lnTo>
                  <a:pt x="28545" y="57035"/>
                </a:lnTo>
                <a:lnTo>
                  <a:pt x="28016" y="47888"/>
                </a:lnTo>
                <a:lnTo>
                  <a:pt x="84578" y="47888"/>
                </a:lnTo>
                <a:lnTo>
                  <a:pt x="82634" y="32284"/>
                </a:lnTo>
                <a:lnTo>
                  <a:pt x="28016" y="32284"/>
                </a:lnTo>
                <a:lnTo>
                  <a:pt x="29602" y="23674"/>
                </a:lnTo>
                <a:lnTo>
                  <a:pt x="34361" y="19370"/>
                </a:lnTo>
                <a:lnTo>
                  <a:pt x="77779" y="19370"/>
                </a:lnTo>
                <a:lnTo>
                  <a:pt x="74138" y="12442"/>
                </a:lnTo>
                <a:lnTo>
                  <a:pt x="60494" y="3169"/>
                </a:lnTo>
                <a:lnTo>
                  <a:pt x="40704" y="0"/>
                </a:lnTo>
                <a:close/>
              </a:path>
              <a:path w="85089" h="83184">
                <a:moveTo>
                  <a:pt x="82994" y="57573"/>
                </a:moveTo>
                <a:lnTo>
                  <a:pt x="55505" y="57573"/>
                </a:lnTo>
                <a:lnTo>
                  <a:pt x="52862" y="61339"/>
                </a:lnTo>
                <a:lnTo>
                  <a:pt x="47576" y="63491"/>
                </a:lnTo>
                <a:lnTo>
                  <a:pt x="79724" y="63491"/>
                </a:lnTo>
                <a:lnTo>
                  <a:pt x="82994" y="57573"/>
                </a:lnTo>
                <a:close/>
              </a:path>
              <a:path w="85089" h="83184">
                <a:moveTo>
                  <a:pt x="77779" y="19370"/>
                </a:moveTo>
                <a:lnTo>
                  <a:pt x="50748" y="19370"/>
                </a:lnTo>
                <a:lnTo>
                  <a:pt x="56034" y="25289"/>
                </a:lnTo>
                <a:lnTo>
                  <a:pt x="56034" y="32284"/>
                </a:lnTo>
                <a:lnTo>
                  <a:pt x="82634" y="32284"/>
                </a:lnTo>
                <a:lnTo>
                  <a:pt x="82034" y="27466"/>
                </a:lnTo>
                <a:lnTo>
                  <a:pt x="77779" y="1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08053" y="10481168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4">
                <a:moveTo>
                  <a:pt x="42288" y="0"/>
                </a:moveTo>
                <a:lnTo>
                  <a:pt x="25869" y="2993"/>
                </a:lnTo>
                <a:lnTo>
                  <a:pt x="12422" y="11433"/>
                </a:lnTo>
                <a:lnTo>
                  <a:pt x="3336" y="24515"/>
                </a:lnTo>
                <a:lnTo>
                  <a:pt x="0" y="41431"/>
                </a:lnTo>
                <a:lnTo>
                  <a:pt x="3336" y="58346"/>
                </a:lnTo>
                <a:lnTo>
                  <a:pt x="12422" y="71428"/>
                </a:lnTo>
                <a:lnTo>
                  <a:pt x="25869" y="79869"/>
                </a:lnTo>
                <a:lnTo>
                  <a:pt x="42288" y="82862"/>
                </a:lnTo>
                <a:lnTo>
                  <a:pt x="56817" y="80600"/>
                </a:lnTo>
                <a:lnTo>
                  <a:pt x="68918" y="74051"/>
                </a:lnTo>
                <a:lnTo>
                  <a:pt x="77747" y="63567"/>
                </a:lnTo>
                <a:lnTo>
                  <a:pt x="78675" y="60801"/>
                </a:lnTo>
                <a:lnTo>
                  <a:pt x="31188" y="60801"/>
                </a:lnTo>
                <a:lnTo>
                  <a:pt x="29603" y="51116"/>
                </a:lnTo>
                <a:lnTo>
                  <a:pt x="29603" y="31746"/>
                </a:lnTo>
                <a:lnTo>
                  <a:pt x="31188" y="21522"/>
                </a:lnTo>
                <a:lnTo>
                  <a:pt x="78525" y="21522"/>
                </a:lnTo>
                <a:lnTo>
                  <a:pt x="77449" y="17705"/>
                </a:lnTo>
                <a:lnTo>
                  <a:pt x="68785" y="7801"/>
                </a:lnTo>
                <a:lnTo>
                  <a:pt x="56652" y="1933"/>
                </a:lnTo>
                <a:lnTo>
                  <a:pt x="42288" y="0"/>
                </a:lnTo>
                <a:close/>
              </a:path>
              <a:path w="82550" h="83184">
                <a:moveTo>
                  <a:pt x="82463" y="49502"/>
                </a:moveTo>
                <a:lnTo>
                  <a:pt x="53919" y="49502"/>
                </a:lnTo>
                <a:lnTo>
                  <a:pt x="53389" y="55421"/>
                </a:lnTo>
                <a:lnTo>
                  <a:pt x="49160" y="60801"/>
                </a:lnTo>
                <a:lnTo>
                  <a:pt x="78675" y="60801"/>
                </a:lnTo>
                <a:lnTo>
                  <a:pt x="82463" y="49502"/>
                </a:lnTo>
                <a:close/>
              </a:path>
              <a:path w="82550" h="83184">
                <a:moveTo>
                  <a:pt x="78525" y="21522"/>
                </a:moveTo>
                <a:lnTo>
                  <a:pt x="45990" y="21522"/>
                </a:lnTo>
                <a:lnTo>
                  <a:pt x="48104" y="22598"/>
                </a:lnTo>
                <a:lnTo>
                  <a:pt x="50217" y="24213"/>
                </a:lnTo>
                <a:lnTo>
                  <a:pt x="51803" y="25827"/>
                </a:lnTo>
                <a:lnTo>
                  <a:pt x="52860" y="28517"/>
                </a:lnTo>
                <a:lnTo>
                  <a:pt x="53389" y="31746"/>
                </a:lnTo>
                <a:lnTo>
                  <a:pt x="81405" y="31746"/>
                </a:lnTo>
                <a:lnTo>
                  <a:pt x="78525" y="21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2674" y="10453727"/>
            <a:ext cx="80645" cy="108585"/>
          </a:xfrm>
          <a:custGeom>
            <a:avLst/>
            <a:gdLst/>
            <a:ahLst/>
            <a:cxnLst/>
            <a:rect l="l" t="t" r="r" b="b"/>
            <a:pathLst>
              <a:path w="80645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53806"/>
                </a:lnTo>
                <a:lnTo>
                  <a:pt x="36475" y="51116"/>
                </a:lnTo>
                <a:lnTo>
                  <a:pt x="79842" y="51116"/>
                </a:lnTo>
                <a:lnTo>
                  <a:pt x="78154" y="42196"/>
                </a:lnTo>
                <a:lnTo>
                  <a:pt x="74925" y="37664"/>
                </a:lnTo>
                <a:lnTo>
                  <a:pt x="29602" y="37664"/>
                </a:lnTo>
                <a:lnTo>
                  <a:pt x="29602" y="0"/>
                </a:lnTo>
                <a:close/>
              </a:path>
              <a:path w="80645" h="108584">
                <a:moveTo>
                  <a:pt x="79842" y="51116"/>
                </a:moveTo>
                <a:lnTo>
                  <a:pt x="49691" y="51116"/>
                </a:lnTo>
                <a:lnTo>
                  <a:pt x="50748" y="57573"/>
                </a:lnTo>
                <a:lnTo>
                  <a:pt x="50748" y="108151"/>
                </a:lnTo>
                <a:lnTo>
                  <a:pt x="80351" y="108151"/>
                </a:lnTo>
                <a:lnTo>
                  <a:pt x="80351" y="53806"/>
                </a:lnTo>
                <a:lnTo>
                  <a:pt x="79842" y="51116"/>
                </a:lnTo>
                <a:close/>
              </a:path>
              <a:path w="80645" h="108584">
                <a:moveTo>
                  <a:pt x="53918" y="27441"/>
                </a:moveTo>
                <a:lnTo>
                  <a:pt x="45511" y="28206"/>
                </a:lnTo>
                <a:lnTo>
                  <a:pt x="38986" y="30333"/>
                </a:lnTo>
                <a:lnTo>
                  <a:pt x="33848" y="33570"/>
                </a:lnTo>
                <a:lnTo>
                  <a:pt x="29602" y="37664"/>
                </a:lnTo>
                <a:lnTo>
                  <a:pt x="74925" y="37664"/>
                </a:lnTo>
                <a:lnTo>
                  <a:pt x="72289" y="33965"/>
                </a:lnTo>
                <a:lnTo>
                  <a:pt x="63847" y="29064"/>
                </a:lnTo>
                <a:lnTo>
                  <a:pt x="53918" y="2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9412" y="10481168"/>
            <a:ext cx="80645" cy="81280"/>
          </a:xfrm>
          <a:custGeom>
            <a:avLst/>
            <a:gdLst/>
            <a:ahLst/>
            <a:cxnLst/>
            <a:rect l="l" t="t" r="r" b="b"/>
            <a:pathLst>
              <a:path w="80645" h="81279">
                <a:moveTo>
                  <a:pt x="28543" y="2152"/>
                </a:moveTo>
                <a:lnTo>
                  <a:pt x="0" y="2152"/>
                </a:lnTo>
                <a:lnTo>
                  <a:pt x="0" y="80710"/>
                </a:lnTo>
                <a:lnTo>
                  <a:pt x="29602" y="80710"/>
                </a:lnTo>
                <a:lnTo>
                  <a:pt x="29602" y="26365"/>
                </a:lnTo>
                <a:lnTo>
                  <a:pt x="35945" y="23674"/>
                </a:lnTo>
                <a:lnTo>
                  <a:pt x="79840" y="23674"/>
                </a:lnTo>
                <a:lnTo>
                  <a:pt x="78152" y="14754"/>
                </a:lnTo>
                <a:lnTo>
                  <a:pt x="76073" y="11837"/>
                </a:lnTo>
                <a:lnTo>
                  <a:pt x="28543" y="11837"/>
                </a:lnTo>
                <a:lnTo>
                  <a:pt x="28543" y="2152"/>
                </a:lnTo>
                <a:close/>
              </a:path>
              <a:path w="80645" h="81279">
                <a:moveTo>
                  <a:pt x="79840" y="23674"/>
                </a:moveTo>
                <a:lnTo>
                  <a:pt x="49689" y="23674"/>
                </a:lnTo>
                <a:lnTo>
                  <a:pt x="50747" y="30131"/>
                </a:lnTo>
                <a:lnTo>
                  <a:pt x="50747" y="80710"/>
                </a:lnTo>
                <a:lnTo>
                  <a:pt x="80349" y="80710"/>
                </a:lnTo>
                <a:lnTo>
                  <a:pt x="80349" y="26365"/>
                </a:lnTo>
                <a:lnTo>
                  <a:pt x="79840" y="23674"/>
                </a:lnTo>
                <a:close/>
              </a:path>
              <a:path w="80645" h="81279">
                <a:moveTo>
                  <a:pt x="53918" y="0"/>
                </a:moveTo>
                <a:lnTo>
                  <a:pt x="45865" y="714"/>
                </a:lnTo>
                <a:lnTo>
                  <a:pt x="39050" y="2892"/>
                </a:lnTo>
                <a:lnTo>
                  <a:pt x="33326" y="6582"/>
                </a:lnTo>
                <a:lnTo>
                  <a:pt x="28543" y="11837"/>
                </a:lnTo>
                <a:lnTo>
                  <a:pt x="76073" y="11837"/>
                </a:lnTo>
                <a:lnTo>
                  <a:pt x="72287" y="6524"/>
                </a:lnTo>
                <a:lnTo>
                  <a:pt x="63846" y="1622"/>
                </a:lnTo>
                <a:lnTo>
                  <a:pt x="539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6676" y="10453727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5" h="21590">
                <a:moveTo>
                  <a:pt x="29602" y="0"/>
                </a:moveTo>
                <a:lnTo>
                  <a:pt x="0" y="0"/>
                </a:lnTo>
                <a:lnTo>
                  <a:pt x="0" y="20984"/>
                </a:lnTo>
                <a:lnTo>
                  <a:pt x="29602" y="20984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96676" y="10483321"/>
            <a:ext cx="29845" cy="78740"/>
          </a:xfrm>
          <a:custGeom>
            <a:avLst/>
            <a:gdLst/>
            <a:ahLst/>
            <a:cxnLst/>
            <a:rect l="l" t="t" r="r" b="b"/>
            <a:pathLst>
              <a:path w="29845" h="78740">
                <a:moveTo>
                  <a:pt x="29602" y="0"/>
                </a:moveTo>
                <a:lnTo>
                  <a:pt x="0" y="0"/>
                </a:lnTo>
                <a:lnTo>
                  <a:pt x="0" y="78557"/>
                </a:lnTo>
                <a:lnTo>
                  <a:pt x="29602" y="78557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43723" y="10453727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85552"/>
                </a:lnTo>
                <a:lnTo>
                  <a:pt x="34361" y="79634"/>
                </a:lnTo>
                <a:lnTo>
                  <a:pt x="67163" y="79634"/>
                </a:lnTo>
                <a:lnTo>
                  <a:pt x="53918" y="59187"/>
                </a:lnTo>
                <a:lnTo>
                  <a:pt x="60416" y="52192"/>
                </a:lnTo>
                <a:lnTo>
                  <a:pt x="29602" y="52192"/>
                </a:lnTo>
                <a:lnTo>
                  <a:pt x="29602" y="0"/>
                </a:lnTo>
                <a:close/>
              </a:path>
              <a:path w="85725" h="108584">
                <a:moveTo>
                  <a:pt x="67163" y="79634"/>
                </a:moveTo>
                <a:lnTo>
                  <a:pt x="34361" y="79634"/>
                </a:lnTo>
                <a:lnTo>
                  <a:pt x="50219" y="108151"/>
                </a:lnTo>
                <a:lnTo>
                  <a:pt x="85637" y="108151"/>
                </a:lnTo>
                <a:lnTo>
                  <a:pt x="67163" y="79634"/>
                </a:lnTo>
                <a:close/>
              </a:path>
              <a:path w="85725" h="108584">
                <a:moveTo>
                  <a:pt x="81407" y="29593"/>
                </a:moveTo>
                <a:lnTo>
                  <a:pt x="48105" y="29593"/>
                </a:lnTo>
                <a:lnTo>
                  <a:pt x="29602" y="52192"/>
                </a:lnTo>
                <a:lnTo>
                  <a:pt x="60416" y="52192"/>
                </a:lnTo>
                <a:lnTo>
                  <a:pt x="81407" y="29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14446" y="9902745"/>
            <a:ext cx="262195" cy="234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9410" y="9723868"/>
            <a:ext cx="635396" cy="868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0355" y="10043636"/>
            <a:ext cx="211446" cy="215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474164" y="783087"/>
            <a:ext cx="12159285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b="1" dirty="0">
                <a:solidFill>
                  <a:srgbClr val="006FC0"/>
                </a:solidFill>
                <a:latin typeface="Arial"/>
                <a:cs typeface="Arial"/>
              </a:rPr>
              <a:t>Modulidentifikation Modul 114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735"/>
              </a:lnSpc>
            </a:pPr>
            <a:fld id="{81D60167-4931-47E6-BA6A-407CBD079E47}" type="slidenum">
              <a:rPr spc="15" dirty="0"/>
              <a:t>2</a:t>
            </a:fld>
            <a:endParaRPr spc="15" dirty="0"/>
          </a:p>
        </p:txBody>
      </p:sp>
      <p:sp>
        <p:nvSpPr>
          <p:cNvPr id="19" name="object 19"/>
          <p:cNvSpPr txBox="1"/>
          <p:nvPr/>
        </p:nvSpPr>
        <p:spPr>
          <a:xfrm>
            <a:off x="1337738" y="1305366"/>
            <a:ext cx="15838805" cy="7727757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20"/>
              </a:spcBef>
              <a:tabLst>
                <a:tab pos="662305" algn="l"/>
              </a:tabLst>
            </a:pPr>
            <a:r>
              <a:rPr lang="de-CH" sz="3600" dirty="0"/>
              <a:t>Geeignete Kompressionsverfahren für die Archivierung von Information auswählen und einsetzen. Dabei die erforderlichen Vorkehrungen für eine langfristige Wiederverwendung der Informationen beachten und die dazu erforderlichen Massnahmen treffen</a:t>
            </a:r>
            <a:r>
              <a:rPr lang="de-CH" sz="3600" dirty="0" smtClean="0"/>
              <a:t>.</a:t>
            </a:r>
          </a:p>
          <a:p>
            <a:pPr marL="12700">
              <a:lnSpc>
                <a:spcPct val="100000"/>
              </a:lnSpc>
              <a:spcBef>
                <a:spcPts val="2120"/>
              </a:spcBef>
              <a:tabLst>
                <a:tab pos="662305" algn="l"/>
              </a:tabLst>
            </a:pPr>
            <a:r>
              <a:rPr lang="de-CH" sz="3600" b="1" dirty="0" smtClean="0"/>
              <a:t>Codierungen</a:t>
            </a:r>
            <a:r>
              <a:rPr lang="de-CH" sz="3600" dirty="0" smtClean="0"/>
              <a:t> </a:t>
            </a:r>
            <a:r>
              <a:rPr lang="de-CH" sz="3600" dirty="0"/>
              <a:t>und </a:t>
            </a:r>
            <a:r>
              <a:rPr lang="de-CH" sz="3600" b="1" dirty="0"/>
              <a:t>Kompressionsverfahren</a:t>
            </a:r>
            <a:r>
              <a:rPr lang="de-CH" sz="3600" dirty="0"/>
              <a:t> für die Übertragung von Informationen auswählen und Voraussetzungen definieren, die einen problemlosen Austausch codierter und komprimierter Informationen </a:t>
            </a:r>
            <a:r>
              <a:rPr lang="de-CH" sz="3600" dirty="0" smtClean="0"/>
              <a:t>ermöglichen.</a:t>
            </a:r>
          </a:p>
          <a:p>
            <a:pPr marL="12700">
              <a:lnSpc>
                <a:spcPct val="100000"/>
              </a:lnSpc>
              <a:spcBef>
                <a:spcPts val="2120"/>
              </a:spcBef>
              <a:tabLst>
                <a:tab pos="662305" algn="l"/>
              </a:tabLst>
            </a:pPr>
            <a:r>
              <a:rPr lang="de-CH" sz="3600" b="1" dirty="0" smtClean="0"/>
              <a:t>Verschlüsselungsverfahren</a:t>
            </a:r>
            <a:r>
              <a:rPr lang="de-CH" sz="3600" dirty="0" smtClean="0"/>
              <a:t> </a:t>
            </a:r>
            <a:r>
              <a:rPr lang="de-CH" sz="3600" dirty="0"/>
              <a:t>zur Sicherung von Informationen gegen unbefugten Zugriff auf Speichern und Übertragungswegen auswählen und </a:t>
            </a:r>
            <a:r>
              <a:rPr lang="de-CH" sz="3600" dirty="0" smtClean="0"/>
              <a:t>einsetzen.</a:t>
            </a:r>
          </a:p>
          <a:p>
            <a:pPr marL="12700">
              <a:lnSpc>
                <a:spcPct val="100000"/>
              </a:lnSpc>
              <a:spcBef>
                <a:spcPts val="2120"/>
              </a:spcBef>
              <a:tabLst>
                <a:tab pos="662305" algn="l"/>
              </a:tabLst>
            </a:pPr>
            <a:r>
              <a:rPr lang="de-CH" sz="3600" dirty="0" smtClean="0"/>
              <a:t>Gesicherte </a:t>
            </a:r>
            <a:r>
              <a:rPr lang="de-CH" sz="3600" dirty="0"/>
              <a:t>Übertragungsverfahren für Dateien mit asymmetrischen und symmetrischen Verschlüsselungsverfahren nutzen. Dabei Aspekte wie Public/Private Key, Zertifikate, Protokolle und Standards berücksichtigen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21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8081294" y="10235393"/>
            <a:ext cx="6771356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15"/>
              </a:lnSpc>
            </a:pPr>
            <a:r>
              <a:rPr lang="de-CH" sz="2000" spc="5" dirty="0" smtClean="0"/>
              <a:t>Walter Rothlin   </a:t>
            </a:r>
            <a:r>
              <a:rPr spc="5" dirty="0" smtClean="0"/>
              <a:t>| </a:t>
            </a:r>
            <a:r>
              <a:rPr lang="de-CH" spc="5" dirty="0" smtClean="0"/>
              <a:t>  </a:t>
            </a:r>
            <a:r>
              <a:rPr spc="5" dirty="0" err="1" smtClean="0"/>
              <a:t>Modul</a:t>
            </a:r>
            <a:r>
              <a:rPr spc="-55" dirty="0" smtClean="0"/>
              <a:t> </a:t>
            </a:r>
            <a:r>
              <a:rPr spc="5" dirty="0" smtClean="0"/>
              <a:t>114</a:t>
            </a:r>
            <a:endParaRPr sz="2000" spc="5" dirty="0"/>
          </a:p>
        </p:txBody>
      </p:sp>
    </p:spTree>
    <p:extLst>
      <p:ext uri="{BB962C8B-B14F-4D97-AF65-F5344CB8AC3E}">
        <p14:creationId xmlns:p14="http://schemas.microsoft.com/office/powerpoint/2010/main" val="23897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7" y="605082"/>
            <a:ext cx="18466463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ASCII-Codierung: Lochkarte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1479" y="7280478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8826"/>
                </a:lnTo>
              </a:path>
            </a:pathLst>
          </a:custGeom>
          <a:ln w="25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20</a:t>
            </a:fld>
            <a:endParaRPr spc="15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9"/>
          <a:stretch/>
        </p:blipFill>
        <p:spPr>
          <a:xfrm>
            <a:off x="1034387" y="1734049"/>
            <a:ext cx="17982096" cy="171082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019328" y="4029642"/>
            <a:ext cx="17922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 smtClean="0"/>
              <a:t>Was ist auf der Lochkarte geschrieben? (Lochkarten werden gleich gelesen wie Deutscher Text! Von Oben-Links nach Rechts-Unten!)</a:t>
            </a:r>
            <a:endParaRPr lang="de-CH" sz="4000" dirty="0"/>
          </a:p>
        </p:txBody>
      </p:sp>
      <p:sp>
        <p:nvSpPr>
          <p:cNvPr id="12" name="Textfeld 11"/>
          <p:cNvSpPr txBox="1"/>
          <p:nvPr/>
        </p:nvSpPr>
        <p:spPr>
          <a:xfrm>
            <a:off x="5632450" y="6421487"/>
            <a:ext cx="8245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000" b="1" dirty="0" smtClean="0">
                <a:solidFill>
                  <a:srgbClr val="92D050"/>
                </a:solidFill>
              </a:rPr>
              <a:t>ABCDEFGHIJ</a:t>
            </a:r>
          </a:p>
          <a:p>
            <a:r>
              <a:rPr lang="de-CH" sz="6000" b="1" dirty="0" smtClean="0">
                <a:solidFill>
                  <a:srgbClr val="92D050"/>
                </a:solidFill>
              </a:rPr>
              <a:t>KNNN</a:t>
            </a:r>
            <a:endParaRPr lang="de-CH" sz="6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7" y="605082"/>
            <a:ext cx="18466463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Aufgabe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1479" y="7280478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8826"/>
                </a:lnTo>
              </a:path>
            </a:pathLst>
          </a:custGeom>
          <a:ln w="25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21</a:t>
            </a:fld>
            <a:endParaRPr spc="15" dirty="0"/>
          </a:p>
        </p:txBody>
      </p:sp>
      <p:sp>
        <p:nvSpPr>
          <p:cNvPr id="9" name="Textfeld 8"/>
          <p:cNvSpPr txBox="1"/>
          <p:nvPr/>
        </p:nvSpPr>
        <p:spPr>
          <a:xfrm>
            <a:off x="1014785" y="1682379"/>
            <a:ext cx="17922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 smtClean="0"/>
              <a:t>Entwickeln Sie eine Excel-Tabelle für das Umwandeln von Klein- in Grossbuchstaben. Implementieren Sie dies über die Excel-Funktionen CODE() und ZEICHEN().</a:t>
            </a:r>
            <a:endParaRPr lang="de-CH" sz="4000" dirty="0"/>
          </a:p>
        </p:txBody>
      </p:sp>
      <p:pic>
        <p:nvPicPr>
          <p:cNvPr id="6" name="Grafik 5" descr="formeln_2019_09_02.xlsm - Excel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t="35036" r="42563" b="34356"/>
          <a:stretch/>
        </p:blipFill>
        <p:spPr>
          <a:xfrm>
            <a:off x="1005122" y="2946407"/>
            <a:ext cx="17516175" cy="69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7" y="605082"/>
            <a:ext cx="18466463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Aufgabe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1479" y="7280478"/>
            <a:ext cx="0" cy="679450"/>
          </a:xfrm>
          <a:custGeom>
            <a:avLst/>
            <a:gdLst/>
            <a:ahLst/>
            <a:cxnLst/>
            <a:rect l="l" t="t" r="r" b="b"/>
            <a:pathLst>
              <a:path h="679450">
                <a:moveTo>
                  <a:pt x="0" y="0"/>
                </a:moveTo>
                <a:lnTo>
                  <a:pt x="0" y="678826"/>
                </a:lnTo>
              </a:path>
            </a:pathLst>
          </a:custGeom>
          <a:ln w="25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22</a:t>
            </a:fld>
            <a:endParaRPr spc="15" dirty="0"/>
          </a:p>
        </p:txBody>
      </p:sp>
      <p:sp>
        <p:nvSpPr>
          <p:cNvPr id="9" name="Textfeld 8"/>
          <p:cNvSpPr txBox="1"/>
          <p:nvPr/>
        </p:nvSpPr>
        <p:spPr>
          <a:xfrm>
            <a:off x="1014785" y="1682379"/>
            <a:ext cx="17922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 smtClean="0"/>
              <a:t>Entwickeln Sie eine Excel-Tabelle für das Umwandeln von einer HEX-Stelle in den Dezimalwert und umgekehrt. Implementieren Sie dies über die Excel-Funktionen CODE() und ZEICHEN().</a:t>
            </a:r>
            <a:endParaRPr lang="de-CH" sz="40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419891"/>
              </p:ext>
            </p:extLst>
          </p:nvPr>
        </p:nvGraphicFramePr>
        <p:xfrm>
          <a:off x="3041650" y="3899731"/>
          <a:ext cx="10668000" cy="2271156"/>
        </p:xfrm>
        <a:graphic>
          <a:graphicData uri="http://schemas.openxmlformats.org/drawingml/2006/table">
            <a:tbl>
              <a:tblPr/>
              <a:tblGrid>
                <a:gridCol w="3943556"/>
                <a:gridCol w="2462513"/>
                <a:gridCol w="2194963"/>
                <a:gridCol w="2066968"/>
              </a:tblGrid>
              <a:tr h="793337">
                <a:tc>
                  <a:txBody>
                    <a:bodyPr/>
                    <a:lstStyle/>
                    <a:p>
                      <a:pPr algn="l" fontAlgn="ctr"/>
                      <a:r>
                        <a:rPr lang="de-CH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Umwandeln: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728787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Eine HEX-Stelle in Dezimal: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9032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Dezimal in eine HEX-Stelle: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hteck 4"/>
          <p:cNvSpPr/>
          <p:nvPr/>
        </p:nvSpPr>
        <p:spPr>
          <a:xfrm>
            <a:off x="222250" y="6562492"/>
            <a:ext cx="19731684" cy="2246769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de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=WENN(UND(K23&gt;="0";K23&lt;="9");K23</a:t>
            </a:r>
            <a:r>
              <a:rPr lang="de-CH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WENN(UND(K23</a:t>
            </a:r>
            <a:r>
              <a:rPr lang="de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&gt;="A";K23&lt;="F");CODE(K23)-CODE("A")+10</a:t>
            </a:r>
            <a:r>
              <a:rPr lang="de-CH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;-</a:t>
            </a:r>
            <a:r>
              <a:rPr lang="de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e-CH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de-CH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=WENN(UND(K24*1&gt;=0;K24*1&lt;=9);K24*1</a:t>
            </a:r>
            <a:r>
              <a:rPr lang="de-CH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WENN(UND(K24*1</a:t>
            </a:r>
            <a:r>
              <a:rPr lang="de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&gt;=10;K24*1&lt;=15);ZEICHEN(K24+CODE("A")-10);" "))</a:t>
            </a:r>
          </a:p>
        </p:txBody>
      </p:sp>
    </p:spTree>
    <p:extLst>
      <p:ext uri="{BB962C8B-B14F-4D97-AF65-F5344CB8AC3E}">
        <p14:creationId xmlns:p14="http://schemas.microsoft.com/office/powerpoint/2010/main" val="7469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850" y="1711168"/>
            <a:ext cx="19354800" cy="688586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R="43815">
              <a:lnSpc>
                <a:spcPct val="128499"/>
              </a:lnSpc>
              <a:buSzPct val="96774"/>
              <a:tabLst>
                <a:tab pos="201295" algn="l"/>
              </a:tabLst>
            </a:pPr>
            <a:r>
              <a:rPr sz="3100" b="1" spc="-40" dirty="0" err="1" smtClean="0">
                <a:solidFill>
                  <a:srgbClr val="92D050"/>
                </a:solidFill>
                <a:latin typeface="Verdana"/>
                <a:cs typeface="Verdana"/>
              </a:rPr>
              <a:t>Gerade</a:t>
            </a:r>
            <a:r>
              <a:rPr sz="3100" b="1" spc="-100" dirty="0" smtClean="0">
                <a:solidFill>
                  <a:srgbClr val="92D050"/>
                </a:solidFill>
                <a:latin typeface="Verdana"/>
                <a:cs typeface="Verdana"/>
              </a:rPr>
              <a:t> </a:t>
            </a:r>
            <a:r>
              <a:rPr sz="3100" b="1" spc="-45" dirty="0">
                <a:latin typeface="Verdana"/>
                <a:cs typeface="Verdana"/>
              </a:rPr>
              <a:t>Parität</a:t>
            </a:r>
            <a:r>
              <a:rPr sz="3100" b="1" spc="-95" dirty="0">
                <a:latin typeface="Verdana"/>
                <a:cs typeface="Verdana"/>
              </a:rPr>
              <a:t> </a:t>
            </a:r>
            <a:r>
              <a:rPr sz="3100" b="1" spc="-30" dirty="0">
                <a:latin typeface="Verdana"/>
                <a:cs typeface="Verdana"/>
              </a:rPr>
              <a:t>(even</a:t>
            </a:r>
            <a:r>
              <a:rPr sz="3100" b="1" spc="-95" dirty="0">
                <a:latin typeface="Verdana"/>
                <a:cs typeface="Verdana"/>
              </a:rPr>
              <a:t> </a:t>
            </a:r>
            <a:r>
              <a:rPr sz="3100" b="1" spc="-35" dirty="0">
                <a:latin typeface="Verdana"/>
                <a:cs typeface="Verdana"/>
              </a:rPr>
              <a:t>parity</a:t>
            </a:r>
            <a:r>
              <a:rPr sz="3100" b="1" spc="-35" dirty="0" smtClean="0">
                <a:latin typeface="Verdana"/>
                <a:cs typeface="Verdana"/>
              </a:rPr>
              <a:t>)</a:t>
            </a:r>
            <a:r>
              <a:rPr lang="de-CH" sz="3100" b="1" spc="-35" dirty="0" smtClean="0">
                <a:latin typeface="Verdana"/>
                <a:cs typeface="Verdana"/>
              </a:rPr>
              <a:t>  :</a:t>
            </a:r>
            <a:r>
              <a:rPr sz="3100" b="1" spc="-100" dirty="0" smtClean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Die</a:t>
            </a:r>
            <a:r>
              <a:rPr sz="3100" spc="-100" dirty="0">
                <a:latin typeface="Verdana"/>
                <a:cs typeface="Verdana"/>
              </a:rPr>
              <a:t> </a:t>
            </a:r>
            <a:r>
              <a:rPr sz="3100" spc="-30" dirty="0">
                <a:latin typeface="Verdana"/>
                <a:cs typeface="Verdana"/>
              </a:rPr>
              <a:t>Anzahl</a:t>
            </a:r>
            <a:r>
              <a:rPr sz="3100" spc="-95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der</a:t>
            </a:r>
            <a:r>
              <a:rPr sz="3100" spc="-95" dirty="0">
                <a:latin typeface="Verdana"/>
                <a:cs typeface="Verdana"/>
              </a:rPr>
              <a:t> </a:t>
            </a:r>
            <a:r>
              <a:rPr lang="de-CH" sz="3100" spc="-10" dirty="0">
                <a:latin typeface="Verdana"/>
                <a:cs typeface="Verdana"/>
              </a:rPr>
              <a:t>"</a:t>
            </a:r>
            <a:r>
              <a:rPr sz="3100" spc="-10" dirty="0" smtClean="0">
                <a:latin typeface="Verdana"/>
                <a:cs typeface="Verdana"/>
              </a:rPr>
              <a:t>1</a:t>
            </a:r>
            <a:r>
              <a:rPr lang="de-CH" sz="3100" spc="-30" dirty="0">
                <a:latin typeface="Verdana"/>
                <a:cs typeface="Verdana"/>
              </a:rPr>
              <a:t>"</a:t>
            </a:r>
            <a:r>
              <a:rPr sz="3100" spc="-30" dirty="0" smtClean="0">
                <a:latin typeface="Verdana"/>
                <a:cs typeface="Verdana"/>
              </a:rPr>
              <a:t>-Bits</a:t>
            </a:r>
            <a:r>
              <a:rPr sz="3100" spc="-95" dirty="0" smtClean="0">
                <a:latin typeface="Verdana"/>
                <a:cs typeface="Verdana"/>
              </a:rPr>
              <a:t> </a:t>
            </a:r>
            <a:r>
              <a:rPr sz="3100" spc="-10" dirty="0">
                <a:latin typeface="Verdana"/>
                <a:cs typeface="Verdana"/>
              </a:rPr>
              <a:t>im</a:t>
            </a:r>
            <a:r>
              <a:rPr sz="3100" spc="-100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erweiterten</a:t>
            </a:r>
            <a:r>
              <a:rPr sz="3100" spc="-95" dirty="0">
                <a:latin typeface="Verdana"/>
                <a:cs typeface="Verdana"/>
              </a:rPr>
              <a:t> </a:t>
            </a:r>
            <a:r>
              <a:rPr sz="3100" spc="-30" dirty="0">
                <a:latin typeface="Verdana"/>
                <a:cs typeface="Verdana"/>
              </a:rPr>
              <a:t>Codewort</a:t>
            </a:r>
            <a:r>
              <a:rPr sz="3100" spc="-95" dirty="0">
                <a:latin typeface="Verdana"/>
                <a:cs typeface="Verdana"/>
              </a:rPr>
              <a:t> </a:t>
            </a:r>
            <a:r>
              <a:rPr sz="3100" spc="-45" dirty="0">
                <a:latin typeface="Verdana"/>
                <a:cs typeface="Verdana"/>
              </a:rPr>
              <a:t>ist  </a:t>
            </a:r>
            <a:r>
              <a:rPr sz="3100" spc="-30" dirty="0">
                <a:solidFill>
                  <a:srgbClr val="92D050"/>
                </a:solidFill>
                <a:latin typeface="Verdana"/>
                <a:cs typeface="Verdana"/>
              </a:rPr>
              <a:t>gerade</a:t>
            </a:r>
            <a:r>
              <a:rPr sz="3100" spc="-30" dirty="0">
                <a:latin typeface="Verdana"/>
                <a:cs typeface="Verdana"/>
              </a:rPr>
              <a:t>. </a:t>
            </a:r>
            <a:endParaRPr sz="31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1111313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b="1" spc="-60" dirty="0">
                <a:solidFill>
                  <a:srgbClr val="006FC0"/>
                </a:solidFill>
                <a:latin typeface="Arial"/>
                <a:cs typeface="Arial"/>
              </a:rPr>
              <a:t>Was </a:t>
            </a:r>
            <a:r>
              <a:rPr lang="de-CH" sz="5100" b="1" spc="5" dirty="0" smtClean="0">
                <a:solidFill>
                  <a:srgbClr val="006FC0"/>
                </a:solidFill>
                <a:latin typeface="Arial"/>
                <a:cs typeface="Arial"/>
              </a:rPr>
              <a:t>ist ein </a:t>
            </a:r>
            <a:r>
              <a:rPr sz="5100" b="1" dirty="0" err="1" smtClean="0">
                <a:solidFill>
                  <a:srgbClr val="006FC0"/>
                </a:solidFill>
                <a:latin typeface="Arial"/>
                <a:cs typeface="Arial"/>
              </a:rPr>
              <a:t>Paritätsbit</a:t>
            </a:r>
            <a:r>
              <a:rPr sz="5100" b="1" dirty="0">
                <a:solidFill>
                  <a:srgbClr val="006FC0"/>
                </a:solidFill>
                <a:latin typeface="Arial"/>
                <a:cs typeface="Arial"/>
              </a:rPr>
              <a:t>?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23</a:t>
            </a:fld>
            <a:endParaRPr spc="15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71162" t="23288" r="6847" b="71232"/>
          <a:stretch/>
        </p:blipFill>
        <p:spPr>
          <a:xfrm>
            <a:off x="4962924" y="5509624"/>
            <a:ext cx="9802290" cy="14795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71162" t="23973" r="7261" b="71233"/>
          <a:stretch/>
        </p:blipFill>
        <p:spPr>
          <a:xfrm>
            <a:off x="4962924" y="2501470"/>
            <a:ext cx="9617341" cy="1294642"/>
          </a:xfrm>
          <a:prstGeom prst="rect">
            <a:avLst/>
          </a:prstGeom>
        </p:spPr>
      </p:pic>
      <p:sp>
        <p:nvSpPr>
          <p:cNvPr id="13" name="object 2"/>
          <p:cNvSpPr txBox="1"/>
          <p:nvPr/>
        </p:nvSpPr>
        <p:spPr>
          <a:xfrm>
            <a:off x="434561" y="4656379"/>
            <a:ext cx="19354800" cy="688586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R="5080">
              <a:lnSpc>
                <a:spcPct val="128499"/>
              </a:lnSpc>
              <a:spcBef>
                <a:spcPts val="990"/>
              </a:spcBef>
              <a:buSzPct val="96774"/>
              <a:tabLst>
                <a:tab pos="243204" algn="l"/>
              </a:tabLst>
            </a:pPr>
            <a:r>
              <a:rPr sz="3100" b="1" spc="-60" dirty="0" err="1" smtClean="0">
                <a:solidFill>
                  <a:srgbClr val="00B0F0"/>
                </a:solidFill>
                <a:latin typeface="Verdana"/>
                <a:cs typeface="Verdana"/>
              </a:rPr>
              <a:t>Ungerade</a:t>
            </a:r>
            <a:r>
              <a:rPr sz="3100" b="1" spc="-140" dirty="0" smtClean="0">
                <a:solidFill>
                  <a:srgbClr val="00B0F0"/>
                </a:solidFill>
                <a:latin typeface="Verdana"/>
                <a:cs typeface="Verdana"/>
              </a:rPr>
              <a:t> </a:t>
            </a:r>
            <a:r>
              <a:rPr sz="3100" b="1" spc="-65" dirty="0">
                <a:latin typeface="Verdana"/>
                <a:cs typeface="Verdana"/>
              </a:rPr>
              <a:t>Parität</a:t>
            </a:r>
            <a:r>
              <a:rPr sz="3100" b="1" spc="-140" dirty="0">
                <a:latin typeface="Verdana"/>
                <a:cs typeface="Verdana"/>
              </a:rPr>
              <a:t> </a:t>
            </a:r>
            <a:r>
              <a:rPr sz="3100" b="1" spc="-45" dirty="0">
                <a:latin typeface="Verdana"/>
                <a:cs typeface="Verdana"/>
              </a:rPr>
              <a:t>(odd</a:t>
            </a:r>
            <a:r>
              <a:rPr sz="3100" b="1" spc="-140" dirty="0">
                <a:latin typeface="Verdana"/>
                <a:cs typeface="Verdana"/>
              </a:rPr>
              <a:t> </a:t>
            </a:r>
            <a:r>
              <a:rPr sz="3100" b="1" spc="-60" dirty="0">
                <a:latin typeface="Verdana"/>
                <a:cs typeface="Verdana"/>
              </a:rPr>
              <a:t>parity</a:t>
            </a:r>
            <a:r>
              <a:rPr sz="3100" b="1" spc="-60" dirty="0" smtClean="0">
                <a:latin typeface="Verdana"/>
                <a:cs typeface="Verdana"/>
              </a:rPr>
              <a:t>)</a:t>
            </a:r>
            <a:r>
              <a:rPr lang="de-CH" sz="3100" b="1" spc="-60" dirty="0" smtClean="0">
                <a:latin typeface="Verdana"/>
                <a:cs typeface="Verdana"/>
              </a:rPr>
              <a:t>:</a:t>
            </a:r>
            <a:r>
              <a:rPr sz="3100" b="1" spc="-140" dirty="0" smtClean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Die</a:t>
            </a:r>
            <a:r>
              <a:rPr sz="3100" spc="-135" dirty="0">
                <a:latin typeface="Verdana"/>
                <a:cs typeface="Verdana"/>
              </a:rPr>
              <a:t> </a:t>
            </a:r>
            <a:r>
              <a:rPr sz="3100" spc="-50" dirty="0">
                <a:latin typeface="Verdana"/>
                <a:cs typeface="Verdana"/>
              </a:rPr>
              <a:t>Anzahl</a:t>
            </a:r>
            <a:r>
              <a:rPr sz="3100" spc="-135" dirty="0">
                <a:latin typeface="Verdana"/>
                <a:cs typeface="Verdana"/>
              </a:rPr>
              <a:t> </a:t>
            </a:r>
            <a:r>
              <a:rPr sz="3100" spc="-40" dirty="0">
                <a:latin typeface="Verdana"/>
                <a:cs typeface="Verdana"/>
              </a:rPr>
              <a:t>der</a:t>
            </a:r>
            <a:r>
              <a:rPr sz="3100" spc="-140" dirty="0">
                <a:latin typeface="Verdana"/>
                <a:cs typeface="Verdana"/>
              </a:rPr>
              <a:t> </a:t>
            </a:r>
            <a:r>
              <a:rPr lang="de-CH" sz="3100" spc="-20" dirty="0">
                <a:latin typeface="Verdana"/>
                <a:cs typeface="Verdana"/>
              </a:rPr>
              <a:t>"</a:t>
            </a:r>
            <a:r>
              <a:rPr sz="3100" spc="-20" dirty="0" smtClean="0">
                <a:latin typeface="Verdana"/>
                <a:cs typeface="Verdana"/>
              </a:rPr>
              <a:t>1</a:t>
            </a:r>
            <a:r>
              <a:rPr lang="de-CH" sz="3100" spc="-50" dirty="0">
                <a:latin typeface="Verdana"/>
                <a:cs typeface="Verdana"/>
              </a:rPr>
              <a:t>"</a:t>
            </a:r>
            <a:r>
              <a:rPr sz="3100" spc="-50" dirty="0" smtClean="0">
                <a:latin typeface="Verdana"/>
                <a:cs typeface="Verdana"/>
              </a:rPr>
              <a:t>-Bits</a:t>
            </a:r>
            <a:r>
              <a:rPr sz="3100" spc="-135" dirty="0" smtClean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im</a:t>
            </a:r>
            <a:r>
              <a:rPr sz="3100" spc="-140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erweiterten</a:t>
            </a:r>
            <a:r>
              <a:rPr sz="3100" spc="-140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Codewort</a:t>
            </a:r>
            <a:r>
              <a:rPr sz="3100" spc="-140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ist  </a:t>
            </a:r>
            <a:r>
              <a:rPr sz="3100" spc="-20" dirty="0">
                <a:solidFill>
                  <a:srgbClr val="00B0F0"/>
                </a:solidFill>
                <a:latin typeface="Verdana"/>
                <a:cs typeface="Verdana"/>
              </a:rPr>
              <a:t>ungerade</a:t>
            </a:r>
            <a:r>
              <a:rPr sz="3100" spc="-20" dirty="0">
                <a:latin typeface="Verdana"/>
                <a:cs typeface="Verdana"/>
              </a:rPr>
              <a:t>. </a:t>
            </a:r>
            <a:endParaRPr sz="3100" dirty="0">
              <a:latin typeface="Verdana"/>
              <a:cs typeface="Verdana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450850" y="6719720"/>
            <a:ext cx="19354800" cy="311277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R="5080">
              <a:lnSpc>
                <a:spcPct val="128499"/>
              </a:lnSpc>
              <a:spcBef>
                <a:spcPts val="990"/>
              </a:spcBef>
              <a:buSzPct val="96774"/>
              <a:tabLst>
                <a:tab pos="243204" algn="l"/>
              </a:tabLst>
            </a:pPr>
            <a:r>
              <a:rPr lang="de-CH" sz="3600" spc="-65" dirty="0" smtClean="0">
                <a:latin typeface="Verdana"/>
                <a:cs typeface="Verdana"/>
              </a:rPr>
              <a:t>Durch zufügen von </a:t>
            </a:r>
            <a:r>
              <a:rPr lang="de-CH" sz="3600" b="1" spc="-65" dirty="0" smtClean="0">
                <a:latin typeface="Verdana"/>
                <a:cs typeface="Verdana"/>
              </a:rPr>
              <a:t>Redundanz</a:t>
            </a:r>
            <a:r>
              <a:rPr lang="de-CH" sz="3600" spc="-65" dirty="0" smtClean="0">
                <a:latin typeface="Verdana"/>
                <a:cs typeface="Verdana"/>
              </a:rPr>
              <a:t> macht nicht jede 0/1 Kombination mehr Sinn und somit können gewisse Fehler erkannt werden!</a:t>
            </a:r>
          </a:p>
          <a:p>
            <a:pPr marR="5080">
              <a:lnSpc>
                <a:spcPct val="128499"/>
              </a:lnSpc>
              <a:spcBef>
                <a:spcPts val="990"/>
              </a:spcBef>
              <a:buSzPct val="96774"/>
              <a:tabLst>
                <a:tab pos="243204" algn="l"/>
              </a:tabLst>
            </a:pPr>
            <a:r>
              <a:rPr lang="de-CH" sz="3600" spc="-65" dirty="0" smtClean="0">
                <a:latin typeface="Verdana"/>
                <a:cs typeface="Verdana"/>
              </a:rPr>
              <a:t>Kann man gezielt mehr Redundanz zufügen und mehr Fehler erkannt und sogar korrigiert werde?</a:t>
            </a:r>
            <a:endParaRPr sz="3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779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1111313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b="1" spc="-60" dirty="0" smtClean="0">
                <a:solidFill>
                  <a:srgbClr val="006FC0"/>
                </a:solidFill>
                <a:latin typeface="Arial"/>
                <a:cs typeface="Arial"/>
              </a:rPr>
              <a:t>Fehler korrigierender Code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24</a:t>
            </a:fld>
            <a:endParaRPr spc="15" dirty="0"/>
          </a:p>
        </p:txBody>
      </p:sp>
      <p:sp>
        <p:nvSpPr>
          <p:cNvPr id="15" name="object 2"/>
          <p:cNvSpPr txBox="1"/>
          <p:nvPr/>
        </p:nvSpPr>
        <p:spPr>
          <a:xfrm>
            <a:off x="527050" y="1920875"/>
            <a:ext cx="19354800" cy="395012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R="5080">
              <a:lnSpc>
                <a:spcPct val="128499"/>
              </a:lnSpc>
              <a:spcBef>
                <a:spcPts val="990"/>
              </a:spcBef>
              <a:buSzPct val="96774"/>
              <a:tabLst>
                <a:tab pos="243204" algn="l"/>
              </a:tabLst>
            </a:pPr>
            <a:r>
              <a:rPr lang="de-CH" sz="3600" spc="-65" dirty="0" smtClean="0">
                <a:latin typeface="Verdana"/>
                <a:cs typeface="Verdana"/>
              </a:rPr>
              <a:t>Durch zufügen von </a:t>
            </a:r>
            <a:r>
              <a:rPr lang="de-CH" sz="3600" b="1" spc="-65" dirty="0" smtClean="0">
                <a:latin typeface="Verdana"/>
                <a:cs typeface="Verdana"/>
              </a:rPr>
              <a:t>Redundanz</a:t>
            </a:r>
            <a:r>
              <a:rPr lang="de-CH" sz="3600" spc="-65" dirty="0" smtClean="0">
                <a:latin typeface="Verdana"/>
                <a:cs typeface="Verdana"/>
              </a:rPr>
              <a:t> macht nicht jede 0/1 Kombination mehr Sinn und somit können gewisse Fehler erkannt werden!</a:t>
            </a:r>
          </a:p>
          <a:p>
            <a:pPr marR="5080">
              <a:lnSpc>
                <a:spcPct val="128499"/>
              </a:lnSpc>
              <a:spcBef>
                <a:spcPts val="990"/>
              </a:spcBef>
              <a:buSzPct val="96774"/>
              <a:tabLst>
                <a:tab pos="243204" algn="l"/>
              </a:tabLst>
            </a:pPr>
            <a:endParaRPr lang="de-CH" sz="3600" spc="-65" dirty="0" smtClean="0">
              <a:latin typeface="Verdana"/>
              <a:cs typeface="Verdana"/>
            </a:endParaRPr>
          </a:p>
          <a:p>
            <a:pPr marR="5080">
              <a:lnSpc>
                <a:spcPct val="128499"/>
              </a:lnSpc>
              <a:spcBef>
                <a:spcPts val="990"/>
              </a:spcBef>
              <a:buSzPct val="96774"/>
              <a:tabLst>
                <a:tab pos="243204" algn="l"/>
              </a:tabLst>
            </a:pPr>
            <a:r>
              <a:rPr lang="de-CH" sz="3600" spc="-65" dirty="0" smtClean="0">
                <a:latin typeface="Verdana"/>
                <a:cs typeface="Verdana"/>
              </a:rPr>
              <a:t>Kann man gezielt mehr Redundanz zufügen und mehr Fehler erkannt und sogar korrigiert werde?</a:t>
            </a:r>
            <a:endParaRPr sz="3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25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9662160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dirty="0" smtClean="0">
                <a:solidFill>
                  <a:srgbClr val="006FC0"/>
                </a:solidFill>
                <a:latin typeface="Arial"/>
                <a:cs typeface="Arial"/>
              </a:rPr>
              <a:t>Wie viele</a:t>
            </a:r>
            <a:r>
              <a:rPr sz="5100" dirty="0" smtClean="0">
                <a:solidFill>
                  <a:srgbClr val="006FC0"/>
                </a:solidFill>
                <a:latin typeface="Arial"/>
                <a:cs typeface="Arial"/>
              </a:rPr>
              <a:t> Bits</a:t>
            </a:r>
            <a:r>
              <a:rPr lang="de-CH" sz="5100" dirty="0" smtClean="0">
                <a:solidFill>
                  <a:srgbClr val="006FC0"/>
                </a:solidFill>
                <a:latin typeface="Arial"/>
                <a:cs typeface="Arial"/>
              </a:rPr>
              <a:t> sind nötig?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25</a:t>
            </a:fld>
            <a:endParaRPr spc="1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013446" y="1714995"/>
                <a:ext cx="14850110" cy="3133422"/>
              </a:xfrm>
              <a:prstGeom prst="rect">
                <a:avLst/>
              </a:prstGeom>
            </p:spPr>
            <p:txBody>
              <a:bodyPr vert="horz" wrap="square" lIns="0" tIns="5715" rIns="0" bIns="0" rtlCol="0">
                <a:spAutoFit/>
              </a:bodyPr>
              <a:lstStyle/>
              <a:p>
                <a:pPr marL="106680" marR="3982720">
                  <a:lnSpc>
                    <a:spcPct val="101600"/>
                  </a:lnSpc>
                  <a:spcBef>
                    <a:spcPts val="45"/>
                  </a:spcBef>
                  <a:tabLst>
                    <a:tab pos="400685" algn="l"/>
                  </a:tabLst>
                </a:pPr>
                <a:r>
                  <a:rPr spc="5" dirty="0" smtClean="0">
                    <a:latin typeface="Verdana"/>
                    <a:cs typeface="Verdana"/>
                  </a:rPr>
                  <a:t>Wie</a:t>
                </a:r>
                <a:r>
                  <a:rPr lang="de-CH" spc="5" dirty="0" smtClean="0">
                    <a:latin typeface="Verdana"/>
                    <a:cs typeface="Verdana"/>
                  </a:rPr>
                  <a:t> </a:t>
                </a:r>
                <a:r>
                  <a:rPr spc="5" dirty="0" err="1" smtClean="0">
                    <a:latin typeface="Verdana"/>
                    <a:cs typeface="Verdana"/>
                  </a:rPr>
                  <a:t>viele</a:t>
                </a:r>
                <a:r>
                  <a:rPr spc="5" dirty="0" smtClean="0">
                    <a:latin typeface="Verdana"/>
                    <a:cs typeface="Verdana"/>
                  </a:rPr>
                  <a:t> </a:t>
                </a:r>
                <a:r>
                  <a:rPr lang="de-CH" spc="5" dirty="0" smtClean="0">
                    <a:latin typeface="Verdana"/>
                    <a:cs typeface="Verdana"/>
                  </a:rPr>
                  <a:t>Stellen (</a:t>
                </a:r>
                <a:r>
                  <a:rPr dirty="0" smtClean="0">
                    <a:latin typeface="Verdana"/>
                    <a:cs typeface="Verdana"/>
                  </a:rPr>
                  <a:t>Bits</a:t>
                </a:r>
                <a:r>
                  <a:rPr lang="de-CH" dirty="0" smtClean="0">
                    <a:latin typeface="Verdana"/>
                    <a:cs typeface="Verdana"/>
                  </a:rPr>
                  <a:t>)</a:t>
                </a:r>
                <a:r>
                  <a:rPr dirty="0" smtClean="0">
                    <a:latin typeface="Verdana"/>
                    <a:cs typeface="Verdana"/>
                  </a:rPr>
                  <a:t> </a:t>
                </a:r>
                <a:r>
                  <a:rPr spc="5" dirty="0" err="1" smtClean="0">
                    <a:latin typeface="Verdana"/>
                    <a:cs typeface="Verdana"/>
                  </a:rPr>
                  <a:t>werden</a:t>
                </a:r>
                <a:r>
                  <a:rPr spc="5" dirty="0" smtClean="0">
                    <a:latin typeface="Verdana"/>
                    <a:cs typeface="Verdana"/>
                  </a:rPr>
                  <a:t> </a:t>
                </a:r>
                <a:r>
                  <a:rPr dirty="0" err="1" smtClean="0">
                    <a:latin typeface="Verdana"/>
                    <a:cs typeface="Verdana"/>
                  </a:rPr>
                  <a:t>benötigt</a:t>
                </a:r>
                <a:r>
                  <a:rPr lang="de-CH" dirty="0" smtClean="0">
                    <a:latin typeface="Verdana"/>
                    <a:cs typeface="Verdana"/>
                  </a:rPr>
                  <a:t>,</a:t>
                </a:r>
                <a:r>
                  <a:rPr dirty="0" smtClean="0">
                    <a:latin typeface="Verdana"/>
                    <a:cs typeface="Verdana"/>
                  </a:rPr>
                  <a:t> </a:t>
                </a:r>
                <a:r>
                  <a:rPr spc="10" dirty="0" smtClean="0">
                    <a:latin typeface="Verdana"/>
                    <a:cs typeface="Verdana"/>
                  </a:rPr>
                  <a:t>um </a:t>
                </a:r>
                <a:r>
                  <a:rPr dirty="0" smtClean="0">
                    <a:latin typeface="Verdana"/>
                    <a:cs typeface="Verdana"/>
                  </a:rPr>
                  <a:t>256 </a:t>
                </a:r>
                <a:r>
                  <a:rPr lang="de-CH" dirty="0" smtClean="0">
                    <a:latin typeface="Verdana"/>
                    <a:cs typeface="Verdana"/>
                  </a:rPr>
                  <a:t>verschiedene Binärcodes zu erzeugen?</a:t>
                </a:r>
              </a:p>
              <a:p>
                <a:pPr marL="106680" marR="3982720">
                  <a:lnSpc>
                    <a:spcPct val="101600"/>
                  </a:lnSpc>
                  <a:spcBef>
                    <a:spcPts val="45"/>
                  </a:spcBef>
                  <a:tabLst>
                    <a:tab pos="400685" algn="l"/>
                  </a:tabLst>
                </a:pPr>
                <a:r>
                  <a:rPr sz="3450" b="1" spc="5" dirty="0" smtClean="0">
                    <a:solidFill>
                      <a:srgbClr val="0433FF"/>
                    </a:solidFill>
                    <a:latin typeface="Verdana"/>
                    <a:cs typeface="Verdana"/>
                  </a:rPr>
                  <a:t>2</a:t>
                </a:r>
                <a:r>
                  <a:rPr sz="3450" spc="7" baseline="20531" dirty="0" smtClean="0">
                    <a:solidFill>
                      <a:srgbClr val="00B050"/>
                    </a:solidFill>
                    <a:latin typeface="Verdana"/>
                    <a:cs typeface="Verdana"/>
                  </a:rPr>
                  <a:t>X</a:t>
                </a:r>
                <a:r>
                  <a:rPr sz="3450" spc="7" baseline="20531" dirty="0">
                    <a:latin typeface="Verdana"/>
                    <a:cs typeface="Verdana"/>
                  </a:rPr>
                  <a:t>	</a:t>
                </a:r>
                <a:r>
                  <a:rPr sz="3450" spc="10" dirty="0">
                    <a:latin typeface="Verdana"/>
                    <a:cs typeface="Verdana"/>
                  </a:rPr>
                  <a:t>=</a:t>
                </a:r>
                <a:r>
                  <a:rPr sz="3450" dirty="0">
                    <a:latin typeface="Verdana"/>
                    <a:cs typeface="Verdana"/>
                  </a:rPr>
                  <a:t> </a:t>
                </a:r>
                <a:r>
                  <a:rPr sz="3450" b="1" spc="5" dirty="0">
                    <a:solidFill>
                      <a:srgbClr val="FF2600"/>
                    </a:solidFill>
                    <a:latin typeface="Verdana"/>
                    <a:cs typeface="Verdana"/>
                  </a:rPr>
                  <a:t>256	</a:t>
                </a:r>
                <a:r>
                  <a:rPr lang="de-CH" sz="3450" spc="5" dirty="0" smtClean="0">
                    <a:latin typeface="Verdana"/>
                    <a:cs typeface="Verdana"/>
                  </a:rPr>
                  <a:t>==</a:t>
                </a:r>
                <a:r>
                  <a:rPr sz="3450" spc="5" dirty="0" smtClean="0">
                    <a:latin typeface="Verdana"/>
                    <a:cs typeface="Verdana"/>
                  </a:rPr>
                  <a:t>&gt; </a:t>
                </a:r>
                <a:r>
                  <a:rPr lang="de-CH" sz="3450" spc="5" dirty="0">
                    <a:solidFill>
                      <a:srgbClr val="00B050"/>
                    </a:solidFill>
                    <a:latin typeface="Verdana"/>
                    <a:cs typeface="Verdana"/>
                  </a:rPr>
                  <a:t>x</a:t>
                </a:r>
                <a:r>
                  <a:rPr lang="de-CH" sz="3450" spc="5" dirty="0">
                    <a:latin typeface="Verdana"/>
                    <a:cs typeface="Verdana"/>
                  </a:rPr>
                  <a:t> </a:t>
                </a:r>
                <a:r>
                  <a:rPr lang="de-CH" sz="3450" spc="10" dirty="0">
                    <a:latin typeface="Verdana"/>
                    <a:cs typeface="Verdana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3450" i="1" spc="1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CH" sz="3450" dirty="0" smtClean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3450" b="0" i="0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3450" spc="5" dirty="0" smtClean="0"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3450" b="0" i="0" spc="5" dirty="0" smtClean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256</m:t>
                        </m:r>
                        <m:r>
                          <m:rPr>
                            <m:nor/>
                          </m:rPr>
                          <a:rPr lang="de-CH" sz="3450" spc="5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de-CH" sz="3450" spc="5" dirty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3450" i="0" spc="5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345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3450" b="1" i="0" spc="5" dirty="0" smtClean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de-CH" sz="345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den>
                    </m:f>
                  </m:oMath>
                </a14:m>
                <a:endParaRPr lang="de-CH" sz="3450" dirty="0" smtClean="0">
                  <a:latin typeface="Verdana"/>
                  <a:cs typeface="Verdana"/>
                </a:endParaRPr>
              </a:p>
              <a:p>
                <a:pPr marL="106680">
                  <a:spcBef>
                    <a:spcPts val="1055"/>
                  </a:spcBef>
                  <a:buClr>
                    <a:srgbClr val="000000"/>
                  </a:buClr>
                  <a:tabLst>
                    <a:tab pos="400685" algn="l"/>
                    <a:tab pos="1068070" algn="l"/>
                    <a:tab pos="2984500" algn="l"/>
                  </a:tabLst>
                </a:pPr>
                <a:r>
                  <a:rPr lang="de-CH" sz="3450" dirty="0" smtClean="0">
                    <a:latin typeface="Verdana"/>
                    <a:cs typeface="Verdana"/>
                  </a:rPr>
                  <a:t>Allgemeine Form:</a:t>
                </a:r>
                <a:endParaRPr sz="3450" dirty="0">
                  <a:latin typeface="Verdana"/>
                  <a:cs typeface="Verdana"/>
                </a:endParaRPr>
              </a:p>
              <a:p>
                <a:pPr marL="106680">
                  <a:lnSpc>
                    <a:spcPct val="100000"/>
                  </a:lnSpc>
                  <a:spcBef>
                    <a:spcPts val="1055"/>
                  </a:spcBef>
                  <a:tabLst>
                    <a:tab pos="400685" algn="l"/>
                  </a:tabLst>
                </a:pPr>
                <a:r>
                  <a:rPr lang="de-CH" sz="3600" spc="7" baseline="12077" dirty="0" smtClean="0">
                    <a:solidFill>
                      <a:srgbClr val="92D050"/>
                    </a:solidFill>
                    <a:latin typeface="Verdana"/>
                    <a:cs typeface="Verdana"/>
                  </a:rPr>
                  <a:t>Min. Stellenzahl</a:t>
                </a:r>
                <a:r>
                  <a:rPr sz="3600" spc="7" baseline="12077" dirty="0" smtClean="0">
                    <a:solidFill>
                      <a:srgbClr val="92D050"/>
                    </a:solidFill>
                    <a:latin typeface="Verdana"/>
                    <a:cs typeface="Verdana"/>
                  </a:rPr>
                  <a:t> </a:t>
                </a:r>
                <a:r>
                  <a:rPr sz="3450" spc="10" dirty="0" smtClean="0">
                    <a:latin typeface="Verdana"/>
                    <a:cs typeface="Verdana"/>
                  </a:rPr>
                  <a:t>=</a:t>
                </a:r>
                <a:r>
                  <a:rPr lang="de-CH" sz="3450" spc="10" dirty="0" smtClean="0">
                    <a:latin typeface="Verdana"/>
                    <a:cs typeface="Verdana"/>
                  </a:rPr>
                  <a:t>Aufrunden(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3450" i="1" spc="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CH" sz="3450" dirty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3450" b="0" i="0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3450" spc="5" dirty="0"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345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Anzahl</m:t>
                        </m:r>
                        <m:r>
                          <m:rPr>
                            <m:nor/>
                          </m:rPr>
                          <a:rPr lang="de-CH" sz="345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3450" spc="-10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Kombinationen</m:t>
                        </m:r>
                        <m:r>
                          <m:rPr>
                            <m:nor/>
                          </m:rPr>
                          <a:rPr lang="de-CH" sz="3450" spc="5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de-CH" sz="3450" spc="5" dirty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3450" b="0" i="0" spc="5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3450" spc="5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3450" b="1" i="0" spc="5" dirty="0" smtClean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Anzahl</m:t>
                        </m:r>
                        <m:r>
                          <m:rPr>
                            <m:nor/>
                          </m:rPr>
                          <a:rPr lang="de-CH" sz="3450" b="1" i="0" spc="5" dirty="0" smtClean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3450" b="1" i="0" spc="5" dirty="0" smtClean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Zeichen</m:t>
                        </m:r>
                        <m:r>
                          <m:rPr>
                            <m:nor/>
                          </m:rPr>
                          <a:rPr lang="de-CH" sz="345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3450" b="1" i="0" spc="5" dirty="0" smtClean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pro</m:t>
                        </m:r>
                        <m:r>
                          <m:rPr>
                            <m:nor/>
                          </m:rPr>
                          <a:rPr lang="de-CH" sz="345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345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Stelle</m:t>
                        </m:r>
                        <m:r>
                          <m:rPr>
                            <m:nor/>
                          </m:rPr>
                          <a:rPr lang="de-CH" sz="3450" spc="5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den>
                    </m:f>
                  </m:oMath>
                </a14:m>
                <a:r>
                  <a:rPr lang="de-CH" sz="3450" spc="5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/>
                    <a:cs typeface="Verdana"/>
                  </a:rPr>
                  <a:t>)</a:t>
                </a:r>
                <a:endParaRPr sz="3450" spc="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46" y="1714995"/>
                <a:ext cx="14850110" cy="3133422"/>
              </a:xfrm>
              <a:prstGeom prst="rect">
                <a:avLst/>
              </a:prstGeom>
              <a:blipFill rotWithShape="0">
                <a:blip r:embed="rId3"/>
                <a:stretch>
                  <a:fillRect l="-1026" t="-29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415745"/>
              </p:ext>
            </p:extLst>
          </p:nvPr>
        </p:nvGraphicFramePr>
        <p:xfrm>
          <a:off x="1108364" y="5153785"/>
          <a:ext cx="13439486" cy="4130956"/>
        </p:xfrm>
        <a:graphic>
          <a:graphicData uri="http://schemas.openxmlformats.org/drawingml/2006/table">
            <a:tbl>
              <a:tblPr/>
              <a:tblGrid>
                <a:gridCol w="1953195"/>
                <a:gridCol w="2133490"/>
                <a:gridCol w="2197345"/>
                <a:gridCol w="2107197"/>
                <a:gridCol w="1126844"/>
                <a:gridCol w="1908121"/>
                <a:gridCol w="2013294"/>
              </a:tblGrid>
              <a:tr h="349873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Wie viele </a:t>
                      </a:r>
                      <a:r>
                        <a:rPr lang="de-CH" sz="20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Stellen sind nötig: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017"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615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Bezeichnung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Zeichenvorrat / Stelle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Zeichen </a:t>
                      </a:r>
                      <a:b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/ Stelle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Kombinationen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Stellen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Stellen</a:t>
                      </a:r>
                      <a:b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(aufgerundet)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59869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0..9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1'000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9866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0..7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4'096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9866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Hexadezimal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0..9, A..F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100'000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9866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Alphabet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A..Z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9866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Binär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9866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59869">
                <a:tc>
                  <a:txBody>
                    <a:bodyPr/>
                    <a:lstStyle/>
                    <a:p>
                      <a:pPr algn="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Beliebig: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1'000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3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11379862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dirty="0" smtClean="0">
                <a:solidFill>
                  <a:srgbClr val="006FC0"/>
                </a:solidFill>
                <a:latin typeface="Arial"/>
                <a:cs typeface="Arial"/>
              </a:rPr>
              <a:t>Wie viele</a:t>
            </a:r>
            <a:r>
              <a:rPr sz="5100" dirty="0" smtClean="0">
                <a:solidFill>
                  <a:srgbClr val="006FC0"/>
                </a:solidFill>
                <a:latin typeface="Arial"/>
                <a:cs typeface="Arial"/>
              </a:rPr>
              <a:t> Bits</a:t>
            </a:r>
            <a:r>
              <a:rPr lang="de-CH" sz="5100" dirty="0" smtClean="0">
                <a:solidFill>
                  <a:srgbClr val="006FC0"/>
                </a:solidFill>
                <a:latin typeface="Arial"/>
                <a:cs typeface="Arial"/>
              </a:rPr>
              <a:t> sind nötig? (Lösung)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26</a:t>
            </a:fld>
            <a:endParaRPr spc="1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013446" y="1714995"/>
                <a:ext cx="14850110" cy="3133422"/>
              </a:xfrm>
              <a:prstGeom prst="rect">
                <a:avLst/>
              </a:prstGeom>
            </p:spPr>
            <p:txBody>
              <a:bodyPr vert="horz" wrap="square" lIns="0" tIns="5715" rIns="0" bIns="0" rtlCol="0">
                <a:spAutoFit/>
              </a:bodyPr>
              <a:lstStyle/>
              <a:p>
                <a:pPr marL="106680" marR="3982720">
                  <a:lnSpc>
                    <a:spcPct val="101600"/>
                  </a:lnSpc>
                  <a:spcBef>
                    <a:spcPts val="45"/>
                  </a:spcBef>
                  <a:tabLst>
                    <a:tab pos="400685" algn="l"/>
                  </a:tabLst>
                </a:pPr>
                <a:r>
                  <a:rPr spc="5" dirty="0" err="1" smtClean="0">
                    <a:latin typeface="Verdana"/>
                    <a:cs typeface="Verdana"/>
                  </a:rPr>
                  <a:t>Wie</a:t>
                </a:r>
                <a:r>
                  <a:rPr lang="de-CH" spc="5" dirty="0" smtClean="0">
                    <a:latin typeface="Verdana"/>
                    <a:cs typeface="Verdana"/>
                  </a:rPr>
                  <a:t> </a:t>
                </a:r>
                <a:r>
                  <a:rPr spc="5" dirty="0" err="1" smtClean="0">
                    <a:latin typeface="Verdana"/>
                    <a:cs typeface="Verdana"/>
                  </a:rPr>
                  <a:t>viele</a:t>
                </a:r>
                <a:r>
                  <a:rPr spc="5" dirty="0" smtClean="0">
                    <a:latin typeface="Verdana"/>
                    <a:cs typeface="Verdana"/>
                  </a:rPr>
                  <a:t> </a:t>
                </a:r>
                <a:r>
                  <a:rPr lang="de-CH" spc="5" dirty="0" smtClean="0">
                    <a:latin typeface="Verdana"/>
                    <a:cs typeface="Verdana"/>
                  </a:rPr>
                  <a:t>Stellen (</a:t>
                </a:r>
                <a:r>
                  <a:rPr dirty="0" smtClean="0">
                    <a:latin typeface="Verdana"/>
                    <a:cs typeface="Verdana"/>
                  </a:rPr>
                  <a:t>Bits</a:t>
                </a:r>
                <a:r>
                  <a:rPr lang="de-CH" dirty="0" smtClean="0">
                    <a:latin typeface="Verdana"/>
                    <a:cs typeface="Verdana"/>
                  </a:rPr>
                  <a:t>)</a:t>
                </a:r>
                <a:r>
                  <a:rPr dirty="0" smtClean="0">
                    <a:latin typeface="Verdana"/>
                    <a:cs typeface="Verdana"/>
                  </a:rPr>
                  <a:t> </a:t>
                </a:r>
                <a:r>
                  <a:rPr spc="5" dirty="0" err="1" smtClean="0">
                    <a:latin typeface="Verdana"/>
                    <a:cs typeface="Verdana"/>
                  </a:rPr>
                  <a:t>werden</a:t>
                </a:r>
                <a:r>
                  <a:rPr spc="5" dirty="0" smtClean="0">
                    <a:latin typeface="Verdana"/>
                    <a:cs typeface="Verdana"/>
                  </a:rPr>
                  <a:t> </a:t>
                </a:r>
                <a:r>
                  <a:rPr dirty="0" err="1" smtClean="0">
                    <a:latin typeface="Verdana"/>
                    <a:cs typeface="Verdana"/>
                  </a:rPr>
                  <a:t>benötigt</a:t>
                </a:r>
                <a:r>
                  <a:rPr lang="de-CH" dirty="0" smtClean="0">
                    <a:latin typeface="Verdana"/>
                    <a:cs typeface="Verdana"/>
                  </a:rPr>
                  <a:t>,</a:t>
                </a:r>
                <a:r>
                  <a:rPr dirty="0" smtClean="0">
                    <a:latin typeface="Verdana"/>
                    <a:cs typeface="Verdana"/>
                  </a:rPr>
                  <a:t> </a:t>
                </a:r>
                <a:r>
                  <a:rPr spc="10" dirty="0" smtClean="0">
                    <a:latin typeface="Verdana"/>
                    <a:cs typeface="Verdana"/>
                  </a:rPr>
                  <a:t>um </a:t>
                </a:r>
                <a:r>
                  <a:rPr dirty="0" smtClean="0">
                    <a:latin typeface="Verdana"/>
                    <a:cs typeface="Verdana"/>
                  </a:rPr>
                  <a:t>256 </a:t>
                </a:r>
                <a:r>
                  <a:rPr lang="de-CH" dirty="0" smtClean="0">
                    <a:latin typeface="Verdana"/>
                    <a:cs typeface="Verdana"/>
                  </a:rPr>
                  <a:t>verschiedene Binärcodes zu erzeugen?</a:t>
                </a:r>
              </a:p>
              <a:p>
                <a:pPr marL="106680" marR="3982720">
                  <a:lnSpc>
                    <a:spcPct val="101600"/>
                  </a:lnSpc>
                  <a:spcBef>
                    <a:spcPts val="45"/>
                  </a:spcBef>
                  <a:tabLst>
                    <a:tab pos="400685" algn="l"/>
                  </a:tabLst>
                </a:pPr>
                <a:r>
                  <a:rPr sz="3450" b="1" spc="5" dirty="0" smtClean="0">
                    <a:solidFill>
                      <a:srgbClr val="0433FF"/>
                    </a:solidFill>
                    <a:latin typeface="Verdana"/>
                    <a:cs typeface="Verdana"/>
                  </a:rPr>
                  <a:t>2</a:t>
                </a:r>
                <a:r>
                  <a:rPr sz="3450" spc="7" baseline="20531" dirty="0" smtClean="0">
                    <a:solidFill>
                      <a:srgbClr val="00B050"/>
                    </a:solidFill>
                    <a:latin typeface="Verdana"/>
                    <a:cs typeface="Verdana"/>
                  </a:rPr>
                  <a:t>X</a:t>
                </a:r>
                <a:r>
                  <a:rPr sz="3450" spc="7" baseline="20531" dirty="0">
                    <a:latin typeface="Verdana"/>
                    <a:cs typeface="Verdana"/>
                  </a:rPr>
                  <a:t>	</a:t>
                </a:r>
                <a:r>
                  <a:rPr sz="3450" spc="10" dirty="0">
                    <a:latin typeface="Verdana"/>
                    <a:cs typeface="Verdana"/>
                  </a:rPr>
                  <a:t>=</a:t>
                </a:r>
                <a:r>
                  <a:rPr sz="3450" dirty="0">
                    <a:latin typeface="Verdana"/>
                    <a:cs typeface="Verdana"/>
                  </a:rPr>
                  <a:t> </a:t>
                </a:r>
                <a:r>
                  <a:rPr sz="3450" b="1" spc="5" dirty="0">
                    <a:solidFill>
                      <a:srgbClr val="FF2600"/>
                    </a:solidFill>
                    <a:latin typeface="Verdana"/>
                    <a:cs typeface="Verdana"/>
                  </a:rPr>
                  <a:t>256	</a:t>
                </a:r>
                <a:r>
                  <a:rPr lang="de-CH" sz="3450" spc="5" dirty="0" smtClean="0">
                    <a:latin typeface="Verdana"/>
                    <a:cs typeface="Verdana"/>
                  </a:rPr>
                  <a:t>==</a:t>
                </a:r>
                <a:r>
                  <a:rPr sz="3450" spc="5" dirty="0" smtClean="0">
                    <a:latin typeface="Verdana"/>
                    <a:cs typeface="Verdana"/>
                  </a:rPr>
                  <a:t>&gt; </a:t>
                </a:r>
                <a:r>
                  <a:rPr lang="de-CH" sz="3450" spc="5" dirty="0">
                    <a:solidFill>
                      <a:srgbClr val="00B050"/>
                    </a:solidFill>
                    <a:latin typeface="Verdana"/>
                    <a:cs typeface="Verdana"/>
                  </a:rPr>
                  <a:t>x</a:t>
                </a:r>
                <a:r>
                  <a:rPr lang="de-CH" sz="3450" spc="5" dirty="0">
                    <a:latin typeface="Verdana"/>
                    <a:cs typeface="Verdana"/>
                  </a:rPr>
                  <a:t> </a:t>
                </a:r>
                <a:r>
                  <a:rPr lang="de-CH" sz="3450" spc="10" dirty="0">
                    <a:latin typeface="Verdana"/>
                    <a:cs typeface="Verdana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3450" i="1" spc="1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CH" sz="3450" dirty="0" smtClean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3450" b="0" i="0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3450" spc="5" dirty="0" smtClean="0"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3450" b="0" i="0" spc="5" dirty="0" smtClean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256</m:t>
                        </m:r>
                        <m:r>
                          <m:rPr>
                            <m:nor/>
                          </m:rPr>
                          <a:rPr lang="de-CH" sz="3450" spc="5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de-CH" sz="3450" spc="5" dirty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3450" b="0" i="0" spc="5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345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3450" b="1" i="0" spc="5" dirty="0" smtClean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de-CH" sz="345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den>
                    </m:f>
                  </m:oMath>
                </a14:m>
                <a:endParaRPr lang="de-CH" sz="3450" dirty="0" smtClean="0">
                  <a:latin typeface="Verdana"/>
                  <a:cs typeface="Verdana"/>
                </a:endParaRPr>
              </a:p>
              <a:p>
                <a:pPr marL="106680">
                  <a:spcBef>
                    <a:spcPts val="1055"/>
                  </a:spcBef>
                  <a:buClr>
                    <a:srgbClr val="000000"/>
                  </a:buClr>
                  <a:tabLst>
                    <a:tab pos="400685" algn="l"/>
                    <a:tab pos="1068070" algn="l"/>
                    <a:tab pos="2984500" algn="l"/>
                  </a:tabLst>
                </a:pPr>
                <a:r>
                  <a:rPr lang="de-CH" sz="3450" dirty="0" smtClean="0">
                    <a:latin typeface="Verdana"/>
                    <a:cs typeface="Verdana"/>
                  </a:rPr>
                  <a:t>Allgemeine Form:</a:t>
                </a:r>
                <a:endParaRPr sz="3450" dirty="0">
                  <a:latin typeface="Verdana"/>
                  <a:cs typeface="Verdana"/>
                </a:endParaRPr>
              </a:p>
              <a:p>
                <a:pPr marL="106680">
                  <a:lnSpc>
                    <a:spcPct val="100000"/>
                  </a:lnSpc>
                  <a:spcBef>
                    <a:spcPts val="1055"/>
                  </a:spcBef>
                  <a:tabLst>
                    <a:tab pos="400685" algn="l"/>
                  </a:tabLst>
                </a:pPr>
                <a:r>
                  <a:rPr lang="de-CH" sz="3600" spc="7" baseline="12077" dirty="0" smtClean="0">
                    <a:solidFill>
                      <a:srgbClr val="92D050"/>
                    </a:solidFill>
                    <a:latin typeface="Verdana"/>
                    <a:cs typeface="Verdana"/>
                  </a:rPr>
                  <a:t>Min. Stellenzahl</a:t>
                </a:r>
                <a:r>
                  <a:rPr sz="3600" spc="7" baseline="12077" dirty="0" smtClean="0">
                    <a:solidFill>
                      <a:srgbClr val="92D050"/>
                    </a:solidFill>
                    <a:latin typeface="Verdana"/>
                    <a:cs typeface="Verdana"/>
                  </a:rPr>
                  <a:t> </a:t>
                </a:r>
                <a:r>
                  <a:rPr sz="3450" spc="10" dirty="0" smtClean="0">
                    <a:latin typeface="Verdana"/>
                    <a:cs typeface="Verdana"/>
                  </a:rPr>
                  <a:t>=</a:t>
                </a:r>
                <a:r>
                  <a:rPr lang="de-CH" sz="3450" spc="10" dirty="0" smtClean="0">
                    <a:latin typeface="Verdana"/>
                    <a:cs typeface="Verdana"/>
                  </a:rPr>
                  <a:t>Aufrunden(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3450" i="1" spc="1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CH" sz="3450" dirty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3450" b="0" i="0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3450" spc="5" dirty="0"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345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Anzahl</m:t>
                        </m:r>
                        <m:r>
                          <m:rPr>
                            <m:nor/>
                          </m:rPr>
                          <a:rPr lang="de-CH" sz="345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3450" spc="-10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Kombinationen</m:t>
                        </m:r>
                        <m:r>
                          <m:rPr>
                            <m:nor/>
                          </m:rPr>
                          <a:rPr lang="de-CH" sz="3450" spc="5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de-CH" sz="3450" spc="5" dirty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3450" b="0" i="0" spc="5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3450" spc="5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3450" b="1" i="0" spc="5" dirty="0" smtClean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Anzahl</m:t>
                        </m:r>
                        <m:r>
                          <m:rPr>
                            <m:nor/>
                          </m:rPr>
                          <a:rPr lang="de-CH" sz="3450" b="1" i="0" spc="5" dirty="0" smtClean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3450" b="1" i="0" spc="5" dirty="0" smtClean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Zeichen</m:t>
                        </m:r>
                        <m:r>
                          <m:rPr>
                            <m:nor/>
                          </m:rPr>
                          <a:rPr lang="de-CH" sz="345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345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pro</m:t>
                        </m:r>
                        <m:r>
                          <m:rPr>
                            <m:nor/>
                          </m:rPr>
                          <a:rPr lang="de-CH" sz="345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345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Stelle</m:t>
                        </m:r>
                        <m:r>
                          <m:rPr>
                            <m:nor/>
                          </m:rPr>
                          <a:rPr lang="de-CH" sz="3450" spc="5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den>
                    </m:f>
                  </m:oMath>
                </a14:m>
                <a:r>
                  <a:rPr lang="de-CH" sz="3450" spc="5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/>
                    <a:cs typeface="Verdana"/>
                  </a:rPr>
                  <a:t>)</a:t>
                </a:r>
                <a:endParaRPr sz="3450" spc="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46" y="1714995"/>
                <a:ext cx="14850110" cy="3133422"/>
              </a:xfrm>
              <a:prstGeom prst="rect">
                <a:avLst/>
              </a:prstGeom>
              <a:blipFill rotWithShape="0">
                <a:blip r:embed="rId3"/>
                <a:stretch>
                  <a:fillRect l="-1026" t="-29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366871"/>
              </p:ext>
            </p:extLst>
          </p:nvPr>
        </p:nvGraphicFramePr>
        <p:xfrm>
          <a:off x="1108364" y="5153785"/>
          <a:ext cx="13439486" cy="4130956"/>
        </p:xfrm>
        <a:graphic>
          <a:graphicData uri="http://schemas.openxmlformats.org/drawingml/2006/table">
            <a:tbl>
              <a:tblPr/>
              <a:tblGrid>
                <a:gridCol w="1953195"/>
                <a:gridCol w="2133490"/>
                <a:gridCol w="2197345"/>
                <a:gridCol w="2107197"/>
                <a:gridCol w="1126844"/>
                <a:gridCol w="1908121"/>
                <a:gridCol w="2013294"/>
              </a:tblGrid>
              <a:tr h="349873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Wie viele </a:t>
                      </a:r>
                      <a:r>
                        <a:rPr lang="de-CH" sz="20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Stellen sind nötig: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017"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615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Bezeichnung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Zeichenvorrat / Stelle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Zeichen </a:t>
                      </a:r>
                      <a:b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/ Stelle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Kombinationen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Stellen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Stellen</a:t>
                      </a:r>
                      <a:b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CH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(aufgerundet)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59869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0..9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1'000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3.00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9866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0..7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4'096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4.00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9866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Hexadezimal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0..9, A..F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100'000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4.15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9866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Alphabet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A..Z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9866"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Binär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4.00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9866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59869">
                <a:tc>
                  <a:txBody>
                    <a:bodyPr/>
                    <a:lstStyle/>
                    <a:p>
                      <a:pPr algn="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Beliebig: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1'000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494357" y="10602732"/>
            <a:ext cx="2806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5" dirty="0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8420" y="1533747"/>
            <a:ext cx="17998440" cy="23461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7E8487"/>
                </a:solidFill>
                <a:latin typeface="Arial"/>
                <a:cs typeface="Arial"/>
              </a:rPr>
              <a:t>Der umgekehrte </a:t>
            </a:r>
            <a:r>
              <a:rPr sz="2950" spc="-10" dirty="0">
                <a:solidFill>
                  <a:srgbClr val="7E8487"/>
                </a:solidFill>
                <a:latin typeface="Arial"/>
                <a:cs typeface="Arial"/>
              </a:rPr>
              <a:t>Weg </a:t>
            </a:r>
            <a:r>
              <a:rPr sz="2950" spc="5" dirty="0">
                <a:solidFill>
                  <a:srgbClr val="7E8487"/>
                </a:solidFill>
                <a:latin typeface="Arial"/>
                <a:cs typeface="Arial"/>
              </a:rPr>
              <a:t>ist ebenfalls häufig gefragt, </a:t>
            </a:r>
            <a:r>
              <a:rPr sz="2950" spc="10" dirty="0">
                <a:solidFill>
                  <a:srgbClr val="7E8487"/>
                </a:solidFill>
                <a:latin typeface="Arial"/>
                <a:cs typeface="Arial"/>
              </a:rPr>
              <a:t>wenn </a:t>
            </a:r>
            <a:r>
              <a:rPr sz="2950" spc="5" dirty="0">
                <a:solidFill>
                  <a:srgbClr val="7E8487"/>
                </a:solidFill>
                <a:latin typeface="Arial"/>
                <a:cs typeface="Arial"/>
              </a:rPr>
              <a:t>die Anzahl benötigten Bits verlangt sind, </a:t>
            </a:r>
            <a:r>
              <a:rPr sz="2950" spc="10" dirty="0">
                <a:solidFill>
                  <a:srgbClr val="7E8487"/>
                </a:solidFill>
                <a:latin typeface="Arial"/>
                <a:cs typeface="Arial"/>
              </a:rPr>
              <a:t>um </a:t>
            </a:r>
            <a:r>
              <a:rPr sz="2950" spc="5" dirty="0">
                <a:solidFill>
                  <a:srgbClr val="7E8487"/>
                </a:solidFill>
                <a:latin typeface="Arial"/>
                <a:cs typeface="Arial"/>
              </a:rPr>
              <a:t>z.B. bei  einer </a:t>
            </a:r>
            <a:r>
              <a:rPr sz="2950" dirty="0">
                <a:solidFill>
                  <a:srgbClr val="7E8487"/>
                </a:solidFill>
                <a:latin typeface="Arial"/>
                <a:cs typeface="Arial"/>
              </a:rPr>
              <a:t>A/D-</a:t>
            </a:r>
            <a:r>
              <a:rPr sz="2950" dirty="0" err="1">
                <a:solidFill>
                  <a:srgbClr val="7E8487"/>
                </a:solidFill>
                <a:latin typeface="Arial"/>
                <a:cs typeface="Arial"/>
              </a:rPr>
              <a:t>Wandlung</a:t>
            </a:r>
            <a:r>
              <a:rPr sz="2950" dirty="0">
                <a:solidFill>
                  <a:srgbClr val="7E8487"/>
                </a:solidFill>
                <a:latin typeface="Arial"/>
                <a:cs typeface="Arial"/>
              </a:rPr>
              <a:t> </a:t>
            </a:r>
            <a:r>
              <a:rPr sz="2950" spc="10" dirty="0" smtClean="0">
                <a:solidFill>
                  <a:srgbClr val="7E8487"/>
                </a:solidFill>
                <a:latin typeface="Arial"/>
                <a:cs typeface="Arial"/>
              </a:rPr>
              <a:t>100</a:t>
            </a:r>
            <a:r>
              <a:rPr lang="de-CH" sz="2950" spc="10" dirty="0" smtClean="0">
                <a:solidFill>
                  <a:srgbClr val="7E8487"/>
                </a:solidFill>
                <a:latin typeface="Arial"/>
                <a:cs typeface="Arial"/>
              </a:rPr>
              <a:t>0</a:t>
            </a:r>
            <a:r>
              <a:rPr sz="2950" spc="10" dirty="0" smtClean="0">
                <a:solidFill>
                  <a:srgbClr val="7E8487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7E8487"/>
                </a:solidFill>
                <a:latin typeface="Arial"/>
                <a:cs typeface="Arial"/>
              </a:rPr>
              <a:t>analoge </a:t>
            </a:r>
            <a:r>
              <a:rPr sz="2950" spc="-5" dirty="0">
                <a:solidFill>
                  <a:srgbClr val="7E8487"/>
                </a:solidFill>
                <a:latin typeface="Arial"/>
                <a:cs typeface="Arial"/>
              </a:rPr>
              <a:t>Werte </a:t>
            </a:r>
            <a:r>
              <a:rPr sz="2950" spc="5" dirty="0">
                <a:solidFill>
                  <a:srgbClr val="7E8487"/>
                </a:solidFill>
                <a:latin typeface="Arial"/>
                <a:cs typeface="Arial"/>
              </a:rPr>
              <a:t>unterscheiden zu können. </a:t>
            </a:r>
            <a:r>
              <a:rPr sz="2950" spc="10" dirty="0">
                <a:solidFill>
                  <a:srgbClr val="7E8487"/>
                </a:solidFill>
                <a:latin typeface="Arial"/>
                <a:cs typeface="Arial"/>
              </a:rPr>
              <a:t>Man </a:t>
            </a:r>
            <a:r>
              <a:rPr sz="2950" spc="5" dirty="0">
                <a:solidFill>
                  <a:srgbClr val="7E8487"/>
                </a:solidFill>
                <a:latin typeface="Arial"/>
                <a:cs typeface="Arial"/>
              </a:rPr>
              <a:t>könnte </a:t>
            </a:r>
            <a:r>
              <a:rPr sz="2950" spc="10" dirty="0">
                <a:solidFill>
                  <a:srgbClr val="7E8487"/>
                </a:solidFill>
                <a:latin typeface="Arial"/>
                <a:cs typeface="Arial"/>
              </a:rPr>
              <a:t>nun </a:t>
            </a:r>
            <a:r>
              <a:rPr sz="2950" spc="5" dirty="0">
                <a:solidFill>
                  <a:srgbClr val="7E8487"/>
                </a:solidFill>
                <a:latin typeface="Arial"/>
                <a:cs typeface="Arial"/>
              </a:rPr>
              <a:t>in der obigen Auflistung  nachschauen, wieviel Bits nötig werden. </a:t>
            </a:r>
            <a:r>
              <a:rPr sz="2950" spc="10" dirty="0">
                <a:solidFill>
                  <a:srgbClr val="7E8487"/>
                </a:solidFill>
                <a:latin typeface="Arial"/>
                <a:cs typeface="Arial"/>
              </a:rPr>
              <a:t>Es </a:t>
            </a:r>
            <a:r>
              <a:rPr sz="2950" spc="5" dirty="0">
                <a:solidFill>
                  <a:srgbClr val="7E8487"/>
                </a:solidFill>
                <a:latin typeface="Arial"/>
                <a:cs typeface="Arial"/>
              </a:rPr>
              <a:t>geht aber auch hier mit einer einfachen</a:t>
            </a:r>
            <a:r>
              <a:rPr sz="2950" spc="35" dirty="0">
                <a:solidFill>
                  <a:srgbClr val="7E8487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7E8487"/>
                </a:solidFill>
                <a:latin typeface="Arial"/>
                <a:cs typeface="Arial"/>
              </a:rPr>
              <a:t>Berechnung:</a:t>
            </a:r>
            <a:endParaRPr sz="2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950" b="1" dirty="0">
                <a:solidFill>
                  <a:srgbClr val="575D60"/>
                </a:solidFill>
                <a:latin typeface="Arial"/>
                <a:cs typeface="Arial"/>
              </a:rPr>
              <a:t>«Anzahl </a:t>
            </a:r>
            <a:r>
              <a:rPr sz="2950" b="1" spc="5" dirty="0">
                <a:solidFill>
                  <a:srgbClr val="575D60"/>
                </a:solidFill>
                <a:latin typeface="Arial"/>
                <a:cs typeface="Arial"/>
              </a:rPr>
              <a:t>Bit» </a:t>
            </a:r>
            <a:r>
              <a:rPr sz="2950" b="1" spc="-30" dirty="0">
                <a:solidFill>
                  <a:srgbClr val="575D60"/>
                </a:solidFill>
                <a:latin typeface="Arial"/>
                <a:cs typeface="Arial"/>
              </a:rPr>
              <a:t>= </a:t>
            </a:r>
            <a:r>
              <a:rPr sz="2950" b="1" spc="-45" dirty="0">
                <a:solidFill>
                  <a:srgbClr val="575D60"/>
                </a:solidFill>
                <a:latin typeface="Arial"/>
                <a:cs typeface="Arial"/>
              </a:rPr>
              <a:t>AUFRUNDEN </a:t>
            </a:r>
            <a:r>
              <a:rPr sz="2950" b="1" spc="10" dirty="0">
                <a:solidFill>
                  <a:srgbClr val="575D60"/>
                </a:solidFill>
                <a:latin typeface="Arial"/>
                <a:cs typeface="Arial"/>
              </a:rPr>
              <a:t>von </a:t>
            </a:r>
            <a:r>
              <a:rPr sz="2950" b="1" spc="-100" dirty="0">
                <a:solidFill>
                  <a:srgbClr val="575D60"/>
                </a:solidFill>
                <a:latin typeface="Arial"/>
                <a:cs typeface="Arial"/>
              </a:rPr>
              <a:t>(</a:t>
            </a:r>
            <a:r>
              <a:rPr sz="2950" b="1" spc="-100" dirty="0" smtClean="0">
                <a:solidFill>
                  <a:srgbClr val="575D60"/>
                </a:solidFill>
                <a:latin typeface="Arial"/>
                <a:cs typeface="Arial"/>
              </a:rPr>
              <a:t>L</a:t>
            </a:r>
            <a:r>
              <a:rPr lang="de-CH" sz="2950" b="1" spc="-100" dirty="0" smtClean="0">
                <a:solidFill>
                  <a:srgbClr val="575D60"/>
                </a:solidFill>
                <a:latin typeface="Arial"/>
                <a:cs typeface="Arial"/>
              </a:rPr>
              <a:t>N</a:t>
            </a:r>
            <a:r>
              <a:rPr lang="de-CH" sz="2950" b="1" dirty="0" smtClean="0">
                <a:solidFill>
                  <a:srgbClr val="575D60"/>
                </a:solidFill>
                <a:latin typeface="Arial"/>
                <a:cs typeface="Arial"/>
              </a:rPr>
              <a:t>(</a:t>
            </a:r>
            <a:r>
              <a:rPr sz="2950" b="1" dirty="0" err="1" smtClean="0">
                <a:solidFill>
                  <a:srgbClr val="575D60"/>
                </a:solidFill>
                <a:latin typeface="Arial"/>
                <a:cs typeface="Arial"/>
              </a:rPr>
              <a:t>Anzahl</a:t>
            </a:r>
            <a:r>
              <a:rPr sz="2950" b="1" dirty="0" smtClean="0">
                <a:solidFill>
                  <a:srgbClr val="575D60"/>
                </a:solidFill>
                <a:latin typeface="Arial"/>
                <a:cs typeface="Arial"/>
              </a:rPr>
              <a:t> </a:t>
            </a:r>
            <a:r>
              <a:rPr sz="2950" b="1" spc="50" dirty="0" err="1" smtClean="0">
                <a:solidFill>
                  <a:srgbClr val="575D60"/>
                </a:solidFill>
                <a:latin typeface="Arial"/>
                <a:cs typeface="Arial"/>
              </a:rPr>
              <a:t>Bitkombinationen</a:t>
            </a:r>
            <a:r>
              <a:rPr lang="de-CH" sz="2950" b="1" spc="50" dirty="0" smtClean="0">
                <a:solidFill>
                  <a:srgbClr val="575D60"/>
                </a:solidFill>
                <a:latin typeface="Arial"/>
                <a:cs typeface="Arial"/>
              </a:rPr>
              <a:t>)</a:t>
            </a:r>
            <a:r>
              <a:rPr sz="2950" b="1" spc="50" dirty="0" smtClean="0">
                <a:solidFill>
                  <a:srgbClr val="575D60"/>
                </a:solidFill>
                <a:latin typeface="Arial"/>
                <a:cs typeface="Arial"/>
              </a:rPr>
              <a:t> </a:t>
            </a:r>
            <a:r>
              <a:rPr sz="2950" b="1" spc="335" dirty="0">
                <a:solidFill>
                  <a:srgbClr val="575D60"/>
                </a:solidFill>
                <a:latin typeface="Arial"/>
                <a:cs typeface="Arial"/>
              </a:rPr>
              <a:t>/</a:t>
            </a:r>
            <a:r>
              <a:rPr sz="2950" b="1" spc="-260" dirty="0">
                <a:solidFill>
                  <a:srgbClr val="575D60"/>
                </a:solidFill>
                <a:latin typeface="Arial"/>
                <a:cs typeface="Arial"/>
              </a:rPr>
              <a:t> </a:t>
            </a:r>
            <a:r>
              <a:rPr sz="2950" b="1" spc="-120" dirty="0" smtClean="0">
                <a:solidFill>
                  <a:srgbClr val="575D60"/>
                </a:solidFill>
                <a:latin typeface="Arial"/>
                <a:cs typeface="Arial"/>
              </a:rPr>
              <a:t>L</a:t>
            </a:r>
            <a:r>
              <a:rPr lang="de-CH" sz="2950" b="1" spc="-120" dirty="0" smtClean="0">
                <a:solidFill>
                  <a:srgbClr val="575D60"/>
                </a:solidFill>
                <a:latin typeface="Arial"/>
                <a:cs typeface="Arial"/>
              </a:rPr>
              <a:t>N(</a:t>
            </a:r>
            <a:r>
              <a:rPr sz="2950" b="1" spc="5" dirty="0" smtClean="0">
                <a:solidFill>
                  <a:srgbClr val="575D60"/>
                </a:solidFill>
                <a:latin typeface="Arial"/>
                <a:cs typeface="Arial"/>
              </a:rPr>
              <a:t>2</a:t>
            </a:r>
            <a:r>
              <a:rPr lang="de-CH" sz="2950" b="1" spc="5" dirty="0" smtClean="0">
                <a:solidFill>
                  <a:srgbClr val="575D60"/>
                </a:solidFill>
                <a:latin typeface="Arial"/>
                <a:cs typeface="Arial"/>
              </a:rPr>
              <a:t>)</a:t>
            </a:r>
            <a:r>
              <a:rPr sz="2950" b="1" spc="5" dirty="0" smtClean="0">
                <a:solidFill>
                  <a:srgbClr val="575D60"/>
                </a:solidFill>
                <a:latin typeface="Arial"/>
                <a:cs typeface="Arial"/>
              </a:rPr>
              <a:t>)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58420" y="4690726"/>
            <a:ext cx="16957675" cy="455445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5" dirty="0"/>
              <a:t>Zahlenbeispiel: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1000 </a:t>
            </a:r>
            <a:r>
              <a:rPr spc="5" dirty="0"/>
              <a:t>Kombinationen sind verlangt. Die Berechnung dazu </a:t>
            </a:r>
            <a:r>
              <a:rPr dirty="0"/>
              <a:t>lautet...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5" dirty="0"/>
              <a:t>«Anzahl Bit» </a:t>
            </a:r>
            <a:r>
              <a:rPr spc="10" dirty="0"/>
              <a:t>= AUFRUNDEN </a:t>
            </a:r>
            <a:r>
              <a:rPr spc="5" dirty="0"/>
              <a:t>von (</a:t>
            </a:r>
            <a:r>
              <a:rPr spc="5" dirty="0" smtClean="0"/>
              <a:t>L</a:t>
            </a:r>
            <a:r>
              <a:rPr lang="de-CH" spc="5" dirty="0" smtClean="0"/>
              <a:t>N(</a:t>
            </a:r>
            <a:r>
              <a:rPr spc="10" dirty="0" smtClean="0"/>
              <a:t>1000</a:t>
            </a:r>
            <a:r>
              <a:rPr lang="de-CH" spc="10" dirty="0" smtClean="0"/>
              <a:t>)</a:t>
            </a:r>
            <a:r>
              <a:rPr spc="10" dirty="0" smtClean="0"/>
              <a:t> </a:t>
            </a:r>
            <a:r>
              <a:rPr spc="5" dirty="0"/>
              <a:t>/ </a:t>
            </a:r>
            <a:r>
              <a:rPr spc="10" dirty="0" smtClean="0"/>
              <a:t>L</a:t>
            </a:r>
            <a:r>
              <a:rPr lang="de-CH" spc="10" dirty="0" smtClean="0"/>
              <a:t>N(</a:t>
            </a:r>
            <a:r>
              <a:rPr spc="5" dirty="0" smtClean="0"/>
              <a:t>2)</a:t>
            </a:r>
            <a:r>
              <a:rPr lang="de-CH" spc="5" dirty="0" smtClean="0"/>
              <a:t>)</a:t>
            </a:r>
            <a:endParaRPr spc="5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5" dirty="0"/>
              <a:t>«Anzahl Bit» </a:t>
            </a:r>
            <a:r>
              <a:rPr spc="10" dirty="0"/>
              <a:t>= AUFRUNDEN </a:t>
            </a:r>
            <a:r>
              <a:rPr spc="5" dirty="0"/>
              <a:t>von (3 /</a:t>
            </a:r>
            <a:r>
              <a:rPr spc="-180" dirty="0"/>
              <a:t> </a:t>
            </a:r>
            <a:r>
              <a:rPr spc="5" dirty="0"/>
              <a:t>0.301)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5" dirty="0"/>
              <a:t>«Anzahl Bit» </a:t>
            </a:r>
            <a:r>
              <a:rPr spc="10" dirty="0"/>
              <a:t>= AUFRUNDEN </a:t>
            </a:r>
            <a:r>
              <a:rPr spc="5" dirty="0"/>
              <a:t>von</a:t>
            </a:r>
            <a:r>
              <a:rPr spc="-175" dirty="0"/>
              <a:t> </a:t>
            </a:r>
            <a:r>
              <a:rPr spc="5" dirty="0"/>
              <a:t>(9.966)</a:t>
            </a:r>
          </a:p>
          <a:p>
            <a:pPr marL="12700" marR="12315190">
              <a:lnSpc>
                <a:spcPct val="100000"/>
              </a:lnSpc>
              <a:spcBef>
                <a:spcPts val="5"/>
              </a:spcBef>
            </a:pPr>
            <a:r>
              <a:rPr spc="5" dirty="0"/>
              <a:t>«Anzahl Bit» </a:t>
            </a:r>
            <a:r>
              <a:rPr spc="10" dirty="0"/>
              <a:t>= 10  </a:t>
            </a:r>
            <a:r>
              <a:rPr spc="5" dirty="0"/>
              <a:t>Kontrolle: </a:t>
            </a:r>
            <a:r>
              <a:rPr spc="10" dirty="0"/>
              <a:t>2 </a:t>
            </a:r>
            <a:r>
              <a:rPr spc="5" dirty="0"/>
              <a:t>hoch </a:t>
            </a:r>
            <a:r>
              <a:rPr spc="10" dirty="0"/>
              <a:t>10 =</a:t>
            </a:r>
            <a:r>
              <a:rPr spc="-70" dirty="0"/>
              <a:t> </a:t>
            </a:r>
            <a:r>
              <a:rPr spc="10" dirty="0"/>
              <a:t>1024</a:t>
            </a: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pc="10" dirty="0"/>
              <a:t>Da </a:t>
            </a:r>
            <a:r>
              <a:rPr spc="5" dirty="0"/>
              <a:t>aber «nur» </a:t>
            </a:r>
            <a:r>
              <a:rPr spc="10" dirty="0"/>
              <a:t>1000 </a:t>
            </a:r>
            <a:r>
              <a:rPr spc="5" dirty="0"/>
              <a:t>Kombinationen verlangt sind, wurde </a:t>
            </a:r>
            <a:r>
              <a:rPr spc="10" dirty="0"/>
              <a:t>um 24 </a:t>
            </a:r>
            <a:r>
              <a:rPr spc="5" dirty="0"/>
              <a:t>Kombinationen über das Ziel  hinausgeschossen. Die nächstkleiner Bitanzahl wäre 9. Dies würde allerdings nur </a:t>
            </a:r>
            <a:r>
              <a:rPr spc="10" dirty="0"/>
              <a:t>512 </a:t>
            </a:r>
            <a:r>
              <a:rPr spc="5" dirty="0"/>
              <a:t>Kombinationen  ergeben, </a:t>
            </a:r>
            <a:r>
              <a:rPr spc="10" dirty="0"/>
              <a:t>was </a:t>
            </a:r>
            <a:r>
              <a:rPr spc="5" dirty="0"/>
              <a:t>definitiv zu wenig</a:t>
            </a:r>
            <a:r>
              <a:rPr spc="-20" dirty="0"/>
              <a:t> </a:t>
            </a:r>
            <a:r>
              <a:rPr spc="5" dirty="0"/>
              <a:t>wäre.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3346450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spc="5" dirty="0">
                <a:solidFill>
                  <a:srgbClr val="006FC0"/>
                </a:solidFill>
                <a:latin typeface="Arial"/>
                <a:cs typeface="Arial"/>
              </a:rPr>
              <a:t>Redundanz</a:t>
            </a:r>
            <a:endParaRPr sz="5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8420" y="9725679"/>
            <a:ext cx="18872835" cy="659765"/>
          </a:xfrm>
          <a:custGeom>
            <a:avLst/>
            <a:gdLst/>
            <a:ahLst/>
            <a:cxnLst/>
            <a:rect l="l" t="t" r="r" b="b"/>
            <a:pathLst>
              <a:path w="18872835" h="659765">
                <a:moveTo>
                  <a:pt x="0" y="659665"/>
                </a:moveTo>
                <a:lnTo>
                  <a:pt x="18872629" y="659665"/>
                </a:lnTo>
                <a:lnTo>
                  <a:pt x="18872629" y="0"/>
                </a:lnTo>
                <a:lnTo>
                  <a:pt x="0" y="0"/>
                </a:lnTo>
                <a:lnTo>
                  <a:pt x="0" y="659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9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3346450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spc="5" dirty="0">
                <a:solidFill>
                  <a:srgbClr val="006FC0"/>
                </a:solidFill>
                <a:latin typeface="Arial"/>
                <a:cs typeface="Arial"/>
              </a:rPr>
              <a:t>Redundanz</a:t>
            </a:r>
            <a:endParaRPr sz="5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28</a:t>
            </a:fld>
            <a:endParaRPr spc="1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107684" y="1683583"/>
                <a:ext cx="18299430" cy="3740896"/>
              </a:xfrm>
              <a:prstGeom prst="rect">
                <a:avLst/>
              </a:prstGeom>
            </p:spPr>
            <p:txBody>
              <a:bodyPr vert="horz" wrap="square" lIns="0" tIns="5715" rIns="0" bIns="0" rtlCol="0">
                <a:spAutoFit/>
              </a:bodyPr>
              <a:lstStyle/>
              <a:p>
                <a:pPr marL="242571" marR="565150">
                  <a:lnSpc>
                    <a:spcPct val="101600"/>
                  </a:lnSpc>
                  <a:spcBef>
                    <a:spcPts val="45"/>
                  </a:spcBef>
                  <a:tabLst>
                    <a:tab pos="473709" algn="l"/>
                  </a:tabLst>
                </a:pPr>
                <a:r>
                  <a:rPr lang="de-CH" sz="3450" spc="5" dirty="0" smtClean="0">
                    <a:latin typeface="Verdana"/>
                    <a:cs typeface="Verdana"/>
                  </a:rPr>
                  <a:t>In manchen </a:t>
                </a:r>
                <a:r>
                  <a:rPr lang="de-CH" sz="3450" dirty="0">
                    <a:latin typeface="Verdana"/>
                    <a:cs typeface="Verdana"/>
                  </a:rPr>
                  <a:t>Codes </a:t>
                </a:r>
                <a:r>
                  <a:rPr lang="de-CH" sz="3450" spc="5" dirty="0" smtClean="0">
                    <a:latin typeface="Verdana"/>
                    <a:cs typeface="Verdana"/>
                  </a:rPr>
                  <a:t>werden nicht alle möglichen Kombinationen gebraucht.</a:t>
                </a:r>
              </a:p>
              <a:p>
                <a:pPr marL="242571" marR="565150">
                  <a:lnSpc>
                    <a:spcPct val="101600"/>
                  </a:lnSpc>
                  <a:spcBef>
                    <a:spcPts val="45"/>
                  </a:spcBef>
                  <a:tabLst>
                    <a:tab pos="473709" algn="l"/>
                  </a:tabLst>
                </a:pPr>
                <a:r>
                  <a:rPr lang="de-CH" sz="3450" dirty="0" smtClean="0">
                    <a:latin typeface="Verdana"/>
                    <a:cs typeface="Verdana"/>
                    <a:sym typeface="Wingdings" panose="05000000000000000000" pitchFamily="2" charset="2"/>
                  </a:rPr>
                  <a:t> </a:t>
                </a:r>
                <a:r>
                  <a:rPr lang="de-CH" sz="3450" dirty="0" err="1" smtClean="0">
                    <a:latin typeface="Verdana"/>
                    <a:cs typeface="Verdana"/>
                  </a:rPr>
                  <a:t>Dieser</a:t>
                </a:r>
                <a:r>
                  <a:rPr lang="de-CH" sz="3450" dirty="0" smtClean="0">
                    <a:latin typeface="Verdana"/>
                    <a:cs typeface="Verdana"/>
                  </a:rPr>
                  <a:t> </a:t>
                </a:r>
                <a:r>
                  <a:rPr lang="de-CH" sz="3450" spc="5" dirty="0">
                    <a:latin typeface="Verdana"/>
                    <a:cs typeface="Verdana"/>
                  </a:rPr>
                  <a:t>Überschuss an Kombinationen </a:t>
                </a:r>
                <a:r>
                  <a:rPr lang="de-CH" sz="3450" spc="5" dirty="0" err="1" smtClean="0">
                    <a:latin typeface="Verdana"/>
                    <a:cs typeface="Verdana"/>
                  </a:rPr>
                  <a:t>wird</a:t>
                </a:r>
                <a:r>
                  <a:rPr lang="de-CH" sz="3450" spc="5" dirty="0" smtClean="0">
                    <a:latin typeface="Verdana"/>
                    <a:cs typeface="Verdana"/>
                  </a:rPr>
                  <a:t> </a:t>
                </a:r>
                <a:r>
                  <a:rPr lang="de-CH" sz="3450" spc="-5" dirty="0" err="1" smtClean="0">
                    <a:latin typeface="Verdana"/>
                    <a:cs typeface="Verdana"/>
                  </a:rPr>
                  <a:t>Redundanz</a:t>
                </a:r>
                <a:r>
                  <a:rPr lang="de-CH" sz="3450" spc="-25" dirty="0" smtClean="0">
                    <a:latin typeface="Verdana"/>
                    <a:cs typeface="Verdana"/>
                  </a:rPr>
                  <a:t> </a:t>
                </a:r>
                <a:r>
                  <a:rPr lang="de-CH" sz="3450" spc="5" dirty="0">
                    <a:latin typeface="Verdana"/>
                    <a:cs typeface="Verdana"/>
                  </a:rPr>
                  <a:t>genannt</a:t>
                </a:r>
                <a:endParaRPr lang="de-CH" sz="3450" dirty="0">
                  <a:latin typeface="Verdana"/>
                  <a:cs typeface="Verdana"/>
                </a:endParaRPr>
              </a:p>
              <a:p>
                <a:pPr>
                  <a:lnSpc>
                    <a:spcPct val="100000"/>
                  </a:lnSpc>
                  <a:spcBef>
                    <a:spcPts val="15"/>
                  </a:spcBef>
                </a:pPr>
                <a:endParaRPr lang="de-CH" sz="3700" dirty="0">
                  <a:latin typeface="Times New Roman"/>
                  <a:cs typeface="Times New Roman"/>
                </a:endParaRPr>
              </a:p>
              <a:p>
                <a:pPr marL="127635">
                  <a:lnSpc>
                    <a:spcPct val="100000"/>
                  </a:lnSpc>
                  <a:tabLst>
                    <a:tab pos="389890" algn="l"/>
                  </a:tabLst>
                </a:pPr>
                <a:r>
                  <a:rPr lang="de-CH" sz="3450" spc="-10" dirty="0">
                    <a:latin typeface="Verdana"/>
                    <a:cs typeface="Verdana"/>
                  </a:rPr>
                  <a:t>Formel </a:t>
                </a:r>
                <a:r>
                  <a:rPr lang="de-CH" sz="3450" spc="5" dirty="0">
                    <a:latin typeface="Verdana"/>
                    <a:cs typeface="Verdana"/>
                  </a:rPr>
                  <a:t>für </a:t>
                </a:r>
                <a:r>
                  <a:rPr lang="de-CH" sz="3450" dirty="0">
                    <a:latin typeface="Verdana"/>
                    <a:cs typeface="Verdana"/>
                  </a:rPr>
                  <a:t>die </a:t>
                </a:r>
                <a:r>
                  <a:rPr lang="de-CH" sz="3450" spc="5" dirty="0">
                    <a:latin typeface="Verdana"/>
                    <a:cs typeface="Verdana"/>
                  </a:rPr>
                  <a:t>Berechnung</a:t>
                </a:r>
                <a:endParaRPr lang="de-CH" sz="3450" dirty="0">
                  <a:latin typeface="Verdana"/>
                  <a:cs typeface="Verdana"/>
                </a:endParaRPr>
              </a:p>
              <a:p>
                <a:pPr marL="588010" lvl="1">
                  <a:lnSpc>
                    <a:spcPct val="100000"/>
                  </a:lnSpc>
                  <a:spcBef>
                    <a:spcPts val="65"/>
                  </a:spcBef>
                  <a:tabLst>
                    <a:tab pos="850900" algn="l"/>
                  </a:tabLst>
                </a:pPr>
                <a:r>
                  <a:rPr lang="de-CH" sz="2800" spc="-5" dirty="0">
                    <a:latin typeface="Verdana"/>
                    <a:cs typeface="Verdana"/>
                  </a:rPr>
                  <a:t>Redundanz </a:t>
                </a:r>
                <a:r>
                  <a:rPr lang="de-CH" sz="2800" spc="10" dirty="0">
                    <a:latin typeface="Verdana"/>
                    <a:cs typeface="Verdana"/>
                  </a:rPr>
                  <a:t>= </a:t>
                </a:r>
                <a:r>
                  <a:rPr lang="de-CH" sz="2800" spc="5" dirty="0">
                    <a:latin typeface="Verdana"/>
                    <a:cs typeface="Verdana"/>
                  </a:rPr>
                  <a:t>Anzahl </a:t>
                </a:r>
                <a:r>
                  <a:rPr lang="de-CH" sz="2800" dirty="0">
                    <a:latin typeface="Verdana"/>
                    <a:cs typeface="Verdana"/>
                  </a:rPr>
                  <a:t>verwendete Bits </a:t>
                </a:r>
                <a:r>
                  <a:rPr lang="de-CH" sz="2800" spc="5" dirty="0">
                    <a:latin typeface="Verdana"/>
                    <a:cs typeface="Verdana"/>
                  </a:rPr>
                  <a:t>– Anzahl </a:t>
                </a:r>
                <a:r>
                  <a:rPr lang="de-CH" sz="2800" dirty="0" err="1">
                    <a:latin typeface="Verdana"/>
                    <a:cs typeface="Verdana"/>
                  </a:rPr>
                  <a:t>benötigte</a:t>
                </a:r>
                <a:r>
                  <a:rPr lang="de-CH" sz="2800" spc="-20" dirty="0">
                    <a:latin typeface="Verdana"/>
                    <a:cs typeface="Verdana"/>
                  </a:rPr>
                  <a:t> </a:t>
                </a:r>
                <a:r>
                  <a:rPr lang="de-CH" sz="2800" dirty="0" smtClean="0">
                    <a:latin typeface="Verdana"/>
                    <a:cs typeface="Verdana"/>
                  </a:rPr>
                  <a:t>Bits</a:t>
                </a:r>
              </a:p>
              <a:p>
                <a:pPr marL="588010" lvl="1">
                  <a:lnSpc>
                    <a:spcPct val="100000"/>
                  </a:lnSpc>
                  <a:spcBef>
                    <a:spcPts val="65"/>
                  </a:spcBef>
                  <a:tabLst>
                    <a:tab pos="850900" algn="l"/>
                  </a:tabLst>
                </a:pPr>
                <a:endParaRPr lang="de-CH" sz="3450" dirty="0">
                  <a:latin typeface="Verdana"/>
                  <a:cs typeface="Verdana"/>
                </a:endParaRPr>
              </a:p>
              <a:p>
                <a:pPr marL="588010" marR="5080" lvl="1">
                  <a:lnSpc>
                    <a:spcPts val="4200"/>
                  </a:lnSpc>
                  <a:spcBef>
                    <a:spcPts val="155"/>
                  </a:spcBef>
                  <a:tabLst>
                    <a:tab pos="850900" algn="l"/>
                  </a:tabLst>
                </a:pPr>
                <a:r>
                  <a:rPr lang="de-CH" sz="2800" spc="-5" dirty="0" smtClean="0">
                    <a:latin typeface="Verdana"/>
                    <a:cs typeface="Verdana"/>
                  </a:rPr>
                  <a:t>Redundanz </a:t>
                </a:r>
                <a:r>
                  <a:rPr lang="de-CH" sz="2800" spc="10" dirty="0">
                    <a:latin typeface="Verdana"/>
                    <a:cs typeface="Verdana"/>
                  </a:rPr>
                  <a:t>= </a:t>
                </a:r>
                <a:r>
                  <a:rPr lang="de-CH" sz="2800" spc="5" dirty="0">
                    <a:latin typeface="Verdana"/>
                    <a:cs typeface="Verdana"/>
                  </a:rPr>
                  <a:t>Anzahl </a:t>
                </a:r>
                <a:r>
                  <a:rPr lang="de-CH" sz="2800" dirty="0">
                    <a:latin typeface="Verdana"/>
                    <a:cs typeface="Verdana"/>
                  </a:rPr>
                  <a:t>verwendete Bits </a:t>
                </a:r>
                <a:r>
                  <a:rPr lang="de-CH" sz="2800" spc="5" dirty="0" smtClean="0">
                    <a:latin typeface="Verdana"/>
                    <a:cs typeface="Verdana"/>
                  </a:rPr>
                  <a:t>- </a:t>
                </a:r>
                <a:r>
                  <a:rPr lang="de-CH" sz="2800" spc="10" dirty="0" smtClean="0">
                    <a:latin typeface="Verdana"/>
                    <a:cs typeface="Verdana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800" i="1" spc="1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CH" sz="2800" dirty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2800" b="0" i="0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Anzahl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ben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ö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tigter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2800" spc="-10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Kombinationen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de-CH" sz="2800" spc="5" dirty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2800" b="0" i="0" spc="5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Anzahl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Zeichen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pro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Stelle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den>
                    </m:f>
                    <m:r>
                      <a:rPr lang="ar-AE" sz="2800" spc="5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Verdana"/>
                      </a:rPr>
                      <m:t>)</m:t>
                    </m:r>
                  </m:oMath>
                </a14:m>
                <a:endParaRPr lang="ar-AE" sz="3600" spc="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684" y="1683583"/>
                <a:ext cx="18299430" cy="3740896"/>
              </a:xfrm>
              <a:prstGeom prst="rect">
                <a:avLst/>
              </a:prstGeom>
              <a:blipFill rotWithShape="0">
                <a:blip r:embed="rId3"/>
                <a:stretch>
                  <a:fillRect l="-766" t="-4235" b="-130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395793"/>
              </p:ext>
            </p:extLst>
          </p:nvPr>
        </p:nvGraphicFramePr>
        <p:xfrm>
          <a:off x="1319271" y="5698435"/>
          <a:ext cx="18017994" cy="4071039"/>
        </p:xfrm>
        <a:graphic>
          <a:graphicData uri="http://schemas.openxmlformats.org/drawingml/2006/table">
            <a:tbl>
              <a:tblPr/>
              <a:tblGrid>
                <a:gridCol w="1683622"/>
                <a:gridCol w="1839033"/>
                <a:gridCol w="4105447"/>
                <a:gridCol w="1816369"/>
                <a:gridCol w="1243290"/>
                <a:gridCol w="1903789"/>
                <a:gridCol w="1735426"/>
                <a:gridCol w="1813132"/>
                <a:gridCol w="1877886"/>
              </a:tblGrid>
              <a:tr h="1479424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Bezeichnung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Zeichenvorrat pro Stelle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Zeichen </a:t>
                      </a:r>
                      <a:b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/ Stelle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Kombinationen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</a:t>
                      </a:r>
                      <a:r>
                        <a:rPr lang="de-CH" sz="1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ver</a:t>
                      </a:r>
                      <a: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b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wendete Stellen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Berechnete Stellenzahl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min. Stellenzahl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Redundanz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67233"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0.5229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7233"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0.3644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7233"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Hexadezimal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0..9, A..F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0.7733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7233"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Alphabet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A..Z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67233"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Binär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4.91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0.0931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77725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0.6781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77725">
                <a:tc>
                  <a:txBody>
                    <a:bodyPr/>
                    <a:lstStyle/>
                    <a:p>
                      <a:pPr algn="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Beliebig: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1'024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0.5000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7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7798462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spc="5" dirty="0" err="1" smtClean="0">
                <a:solidFill>
                  <a:srgbClr val="006FC0"/>
                </a:solidFill>
                <a:latin typeface="Arial"/>
                <a:cs typeface="Arial"/>
              </a:rPr>
              <a:t>Redundanz</a:t>
            </a: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 (Lösung)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29</a:t>
            </a:fld>
            <a:endParaRPr spc="1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107684" y="1683583"/>
                <a:ext cx="18299430" cy="3740896"/>
              </a:xfrm>
              <a:prstGeom prst="rect">
                <a:avLst/>
              </a:prstGeom>
            </p:spPr>
            <p:txBody>
              <a:bodyPr vert="horz" wrap="square" lIns="0" tIns="5715" rIns="0" bIns="0" rtlCol="0">
                <a:spAutoFit/>
              </a:bodyPr>
              <a:lstStyle/>
              <a:p>
                <a:pPr marL="242571" marR="565150">
                  <a:lnSpc>
                    <a:spcPct val="101600"/>
                  </a:lnSpc>
                  <a:spcBef>
                    <a:spcPts val="45"/>
                  </a:spcBef>
                  <a:tabLst>
                    <a:tab pos="473709" algn="l"/>
                  </a:tabLst>
                </a:pPr>
                <a:r>
                  <a:rPr lang="de-CH" sz="3450" spc="5" dirty="0" smtClean="0">
                    <a:latin typeface="Verdana"/>
                    <a:cs typeface="Verdana"/>
                  </a:rPr>
                  <a:t>In manchen </a:t>
                </a:r>
                <a:r>
                  <a:rPr lang="de-CH" sz="3450" dirty="0">
                    <a:latin typeface="Verdana"/>
                    <a:cs typeface="Verdana"/>
                  </a:rPr>
                  <a:t>Codes </a:t>
                </a:r>
                <a:r>
                  <a:rPr lang="de-CH" sz="3450" spc="5" dirty="0" smtClean="0">
                    <a:latin typeface="Verdana"/>
                    <a:cs typeface="Verdana"/>
                  </a:rPr>
                  <a:t>werden nicht alle möglichen Kombinationen gebraucht.</a:t>
                </a:r>
              </a:p>
              <a:p>
                <a:pPr marL="242571" marR="565150">
                  <a:lnSpc>
                    <a:spcPct val="101600"/>
                  </a:lnSpc>
                  <a:spcBef>
                    <a:spcPts val="45"/>
                  </a:spcBef>
                  <a:tabLst>
                    <a:tab pos="473709" algn="l"/>
                  </a:tabLst>
                </a:pPr>
                <a:r>
                  <a:rPr lang="de-CH" sz="3450" dirty="0" smtClean="0">
                    <a:latin typeface="Verdana"/>
                    <a:cs typeface="Verdana"/>
                    <a:sym typeface="Wingdings" panose="05000000000000000000" pitchFamily="2" charset="2"/>
                  </a:rPr>
                  <a:t> </a:t>
                </a:r>
                <a:r>
                  <a:rPr lang="de-CH" sz="3450" dirty="0" err="1" smtClean="0">
                    <a:latin typeface="Verdana"/>
                    <a:cs typeface="Verdana"/>
                  </a:rPr>
                  <a:t>Dieser</a:t>
                </a:r>
                <a:r>
                  <a:rPr lang="de-CH" sz="3450" dirty="0" smtClean="0">
                    <a:latin typeface="Verdana"/>
                    <a:cs typeface="Verdana"/>
                  </a:rPr>
                  <a:t> </a:t>
                </a:r>
                <a:r>
                  <a:rPr lang="de-CH" sz="3450" spc="5" dirty="0">
                    <a:latin typeface="Verdana"/>
                    <a:cs typeface="Verdana"/>
                  </a:rPr>
                  <a:t>Überschuss an Kombinationen </a:t>
                </a:r>
                <a:r>
                  <a:rPr lang="de-CH" sz="3450" spc="5" dirty="0" err="1" smtClean="0">
                    <a:latin typeface="Verdana"/>
                    <a:cs typeface="Verdana"/>
                  </a:rPr>
                  <a:t>wird</a:t>
                </a:r>
                <a:r>
                  <a:rPr lang="de-CH" sz="3450" spc="5" dirty="0" smtClean="0">
                    <a:latin typeface="Verdana"/>
                    <a:cs typeface="Verdana"/>
                  </a:rPr>
                  <a:t> </a:t>
                </a:r>
                <a:r>
                  <a:rPr lang="de-CH" sz="3450" spc="-5" dirty="0" err="1" smtClean="0">
                    <a:latin typeface="Verdana"/>
                    <a:cs typeface="Verdana"/>
                  </a:rPr>
                  <a:t>Redundanz</a:t>
                </a:r>
                <a:r>
                  <a:rPr lang="de-CH" sz="3450" spc="-25" dirty="0" smtClean="0">
                    <a:latin typeface="Verdana"/>
                    <a:cs typeface="Verdana"/>
                  </a:rPr>
                  <a:t> </a:t>
                </a:r>
                <a:r>
                  <a:rPr lang="de-CH" sz="3450" spc="5" dirty="0">
                    <a:latin typeface="Verdana"/>
                    <a:cs typeface="Verdana"/>
                  </a:rPr>
                  <a:t>genannt</a:t>
                </a:r>
                <a:endParaRPr lang="de-CH" sz="3450" dirty="0">
                  <a:latin typeface="Verdana"/>
                  <a:cs typeface="Verdana"/>
                </a:endParaRPr>
              </a:p>
              <a:p>
                <a:pPr>
                  <a:lnSpc>
                    <a:spcPct val="100000"/>
                  </a:lnSpc>
                  <a:spcBef>
                    <a:spcPts val="15"/>
                  </a:spcBef>
                </a:pPr>
                <a:endParaRPr lang="de-CH" sz="3700" dirty="0">
                  <a:latin typeface="Times New Roman"/>
                  <a:cs typeface="Times New Roman"/>
                </a:endParaRPr>
              </a:p>
              <a:p>
                <a:pPr marL="127635">
                  <a:lnSpc>
                    <a:spcPct val="100000"/>
                  </a:lnSpc>
                  <a:tabLst>
                    <a:tab pos="389890" algn="l"/>
                  </a:tabLst>
                </a:pPr>
                <a:r>
                  <a:rPr lang="de-CH" sz="3450" spc="-10" dirty="0">
                    <a:latin typeface="Verdana"/>
                    <a:cs typeface="Verdana"/>
                  </a:rPr>
                  <a:t>Formel </a:t>
                </a:r>
                <a:r>
                  <a:rPr lang="de-CH" sz="3450" spc="5" dirty="0">
                    <a:latin typeface="Verdana"/>
                    <a:cs typeface="Verdana"/>
                  </a:rPr>
                  <a:t>für </a:t>
                </a:r>
                <a:r>
                  <a:rPr lang="de-CH" sz="3450" dirty="0">
                    <a:latin typeface="Verdana"/>
                    <a:cs typeface="Verdana"/>
                  </a:rPr>
                  <a:t>die </a:t>
                </a:r>
                <a:r>
                  <a:rPr lang="de-CH" sz="3450" spc="5" dirty="0">
                    <a:latin typeface="Verdana"/>
                    <a:cs typeface="Verdana"/>
                  </a:rPr>
                  <a:t>Berechnung</a:t>
                </a:r>
                <a:endParaRPr lang="de-CH" sz="3450" dirty="0">
                  <a:latin typeface="Verdana"/>
                  <a:cs typeface="Verdana"/>
                </a:endParaRPr>
              </a:p>
              <a:p>
                <a:pPr marL="588010" lvl="1">
                  <a:lnSpc>
                    <a:spcPct val="100000"/>
                  </a:lnSpc>
                  <a:spcBef>
                    <a:spcPts val="65"/>
                  </a:spcBef>
                  <a:tabLst>
                    <a:tab pos="850900" algn="l"/>
                  </a:tabLst>
                </a:pPr>
                <a:r>
                  <a:rPr lang="de-CH" sz="2800" spc="-5" dirty="0">
                    <a:latin typeface="Verdana"/>
                    <a:cs typeface="Verdana"/>
                  </a:rPr>
                  <a:t>Redundanz </a:t>
                </a:r>
                <a:r>
                  <a:rPr lang="de-CH" sz="2800" spc="10" dirty="0">
                    <a:latin typeface="Verdana"/>
                    <a:cs typeface="Verdana"/>
                  </a:rPr>
                  <a:t>= </a:t>
                </a:r>
                <a:r>
                  <a:rPr lang="de-CH" sz="2800" spc="5" dirty="0">
                    <a:latin typeface="Verdana"/>
                    <a:cs typeface="Verdana"/>
                  </a:rPr>
                  <a:t>Anzahl </a:t>
                </a:r>
                <a:r>
                  <a:rPr lang="de-CH" sz="2800" dirty="0">
                    <a:latin typeface="Verdana"/>
                    <a:cs typeface="Verdana"/>
                  </a:rPr>
                  <a:t>verwendete Bits </a:t>
                </a:r>
                <a:r>
                  <a:rPr lang="de-CH" sz="2800" spc="5" dirty="0">
                    <a:latin typeface="Verdana"/>
                    <a:cs typeface="Verdana"/>
                  </a:rPr>
                  <a:t>– Anzahl </a:t>
                </a:r>
                <a:r>
                  <a:rPr lang="de-CH" sz="2800" dirty="0" err="1">
                    <a:latin typeface="Verdana"/>
                    <a:cs typeface="Verdana"/>
                  </a:rPr>
                  <a:t>benötigte</a:t>
                </a:r>
                <a:r>
                  <a:rPr lang="de-CH" sz="2800" spc="-20" dirty="0">
                    <a:latin typeface="Verdana"/>
                    <a:cs typeface="Verdana"/>
                  </a:rPr>
                  <a:t> </a:t>
                </a:r>
                <a:r>
                  <a:rPr lang="de-CH" sz="2800" dirty="0" smtClean="0">
                    <a:latin typeface="Verdana"/>
                    <a:cs typeface="Verdana"/>
                  </a:rPr>
                  <a:t>Bits</a:t>
                </a:r>
              </a:p>
              <a:p>
                <a:pPr marL="588010" lvl="1">
                  <a:lnSpc>
                    <a:spcPct val="100000"/>
                  </a:lnSpc>
                  <a:spcBef>
                    <a:spcPts val="65"/>
                  </a:spcBef>
                  <a:tabLst>
                    <a:tab pos="850900" algn="l"/>
                  </a:tabLst>
                </a:pPr>
                <a:endParaRPr lang="de-CH" sz="3450" dirty="0">
                  <a:latin typeface="Verdana"/>
                  <a:cs typeface="Verdana"/>
                </a:endParaRPr>
              </a:p>
              <a:p>
                <a:pPr marL="588010" marR="5080" lvl="1">
                  <a:lnSpc>
                    <a:spcPts val="4200"/>
                  </a:lnSpc>
                  <a:spcBef>
                    <a:spcPts val="155"/>
                  </a:spcBef>
                  <a:tabLst>
                    <a:tab pos="850900" algn="l"/>
                  </a:tabLst>
                </a:pPr>
                <a:r>
                  <a:rPr lang="de-CH" sz="2800" spc="-5" dirty="0" smtClean="0">
                    <a:latin typeface="Verdana"/>
                    <a:cs typeface="Verdana"/>
                  </a:rPr>
                  <a:t>Redundanz </a:t>
                </a:r>
                <a:r>
                  <a:rPr lang="de-CH" sz="2800" spc="10" dirty="0">
                    <a:latin typeface="Verdana"/>
                    <a:cs typeface="Verdana"/>
                  </a:rPr>
                  <a:t>= </a:t>
                </a:r>
                <a:r>
                  <a:rPr lang="de-CH" sz="2800" spc="5" dirty="0">
                    <a:latin typeface="Verdana"/>
                    <a:cs typeface="Verdana"/>
                  </a:rPr>
                  <a:t>Anzahl </a:t>
                </a:r>
                <a:r>
                  <a:rPr lang="de-CH" sz="2800" dirty="0">
                    <a:latin typeface="Verdana"/>
                    <a:cs typeface="Verdana"/>
                  </a:rPr>
                  <a:t>verwendete Bits </a:t>
                </a:r>
                <a:r>
                  <a:rPr lang="de-CH" sz="2800" spc="5" dirty="0" smtClean="0">
                    <a:latin typeface="Verdana"/>
                    <a:cs typeface="Verdana"/>
                  </a:rPr>
                  <a:t>- </a:t>
                </a:r>
                <a:r>
                  <a:rPr lang="de-CH" sz="2800" spc="10" dirty="0" smtClean="0">
                    <a:latin typeface="Verdana"/>
                    <a:cs typeface="Verdana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800" i="1" spc="1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CH" sz="2800" dirty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2800" b="0" i="0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Anzahl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ben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ö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tigter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2800" spc="-10" dirty="0">
                            <a:solidFill>
                              <a:srgbClr val="FF0000"/>
                            </a:solidFill>
                            <a:latin typeface="Verdana"/>
                            <a:cs typeface="Verdana"/>
                          </a:rPr>
                          <m:t>Kombinationen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de-CH" sz="2800" spc="5" dirty="0">
                            <a:latin typeface="Verdana"/>
                            <a:cs typeface="Verdan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de-CH" sz="2800" b="0" i="0" spc="5" dirty="0" smtClean="0">
                            <a:latin typeface="Verdana"/>
                            <a:cs typeface="Verdana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Anzahl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Zeichen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pro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CH" sz="2800" b="1" spc="5" dirty="0">
                            <a:solidFill>
                              <a:srgbClr val="0433FF"/>
                            </a:solidFill>
                            <a:latin typeface="Verdana"/>
                            <a:cs typeface="Verdana"/>
                          </a:rPr>
                          <m:t>Stelle</m:t>
                        </m:r>
                        <m:r>
                          <m:rPr>
                            <m:nor/>
                          </m:rPr>
                          <a:rPr lang="de-CH" sz="2800" spc="5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Verdana"/>
                            <a:cs typeface="Verdana"/>
                          </a:rPr>
                          <m:t>)</m:t>
                        </m:r>
                      </m:den>
                    </m:f>
                    <m:r>
                      <a:rPr lang="ar-AE" sz="2800" spc="5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Verdana"/>
                      </a:rPr>
                      <m:t>)</m:t>
                    </m:r>
                  </m:oMath>
                </a14:m>
                <a:endParaRPr lang="ar-AE" sz="3600" spc="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684" y="1683583"/>
                <a:ext cx="18299430" cy="3740896"/>
              </a:xfrm>
              <a:prstGeom prst="rect">
                <a:avLst/>
              </a:prstGeom>
              <a:blipFill rotWithShape="0">
                <a:blip r:embed="rId3"/>
                <a:stretch>
                  <a:fillRect l="-766" t="-4235" b="-130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725395"/>
              </p:ext>
            </p:extLst>
          </p:nvPr>
        </p:nvGraphicFramePr>
        <p:xfrm>
          <a:off x="1119622" y="5698579"/>
          <a:ext cx="18217642" cy="4147095"/>
        </p:xfrm>
        <a:graphic>
          <a:graphicData uri="http://schemas.openxmlformats.org/drawingml/2006/table">
            <a:tbl>
              <a:tblPr/>
              <a:tblGrid>
                <a:gridCol w="1702277"/>
                <a:gridCol w="1859410"/>
                <a:gridCol w="4150938"/>
                <a:gridCol w="1836496"/>
                <a:gridCol w="1257066"/>
                <a:gridCol w="1924884"/>
                <a:gridCol w="1754655"/>
                <a:gridCol w="1833222"/>
                <a:gridCol w="1898694"/>
              </a:tblGrid>
              <a:tr h="150706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Bezeichnung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Zeichenvorrat pro Stelle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Zeichen </a:t>
                      </a:r>
                      <a:b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/ Stelle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Kombinationen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Anzahl ver-</a:t>
                      </a:r>
                      <a:b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wendete Stellen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Berechnete Stellenzahl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min. Stellenzahl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Redundanz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74094"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0.5229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74094"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0.3644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74094"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Hexadezimal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0..9, A..F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0.7733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74094"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Alphabet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A..Z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0.9561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74094"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Binär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4.91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0.0931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84782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0.6781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384782">
                <a:tc>
                  <a:txBody>
                    <a:bodyPr/>
                    <a:lstStyle/>
                    <a:p>
                      <a:pPr algn="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Beliebig: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1'024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==&gt;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9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0.5000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65741" y="10248093"/>
            <a:ext cx="4525010" cy="671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015">
              <a:lnSpc>
                <a:spcPts val="3415"/>
              </a:lnSpc>
            </a:pPr>
            <a:r>
              <a:rPr sz="2950" spc="5" dirty="0">
                <a:solidFill>
                  <a:srgbClr val="404040"/>
                </a:solidFill>
                <a:latin typeface="Calibri"/>
                <a:cs typeface="Calibri"/>
              </a:rPr>
              <a:t>Johan Oelen | Modul</a:t>
            </a:r>
            <a:r>
              <a:rPr sz="295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404040"/>
                </a:solidFill>
                <a:latin typeface="Calibri"/>
                <a:cs typeface="Calibri"/>
              </a:rPr>
              <a:t>114</a:t>
            </a:r>
            <a:endParaRPr sz="2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50" b="1" spc="15" dirty="0">
                <a:latin typeface="Arial"/>
                <a:cs typeface="Arial"/>
              </a:rPr>
              <a:t>Johan Oelen| Modul 146 </a:t>
            </a:r>
            <a:r>
              <a:rPr sz="1450" b="1" spc="5" dirty="0">
                <a:latin typeface="Arial"/>
                <a:cs typeface="Arial"/>
              </a:rPr>
              <a:t>| </a:t>
            </a:r>
            <a:r>
              <a:rPr sz="1450" b="1" dirty="0">
                <a:latin typeface="Arial"/>
                <a:cs typeface="Arial"/>
              </a:rPr>
              <a:t>Uster,</a:t>
            </a:r>
            <a:r>
              <a:rPr sz="1450" b="1" spc="-50" dirty="0">
                <a:latin typeface="Arial"/>
                <a:cs typeface="Arial"/>
              </a:rPr>
              <a:t> </a:t>
            </a:r>
            <a:r>
              <a:rPr sz="1450" b="1" spc="15" dirty="0">
                <a:latin typeface="Arial"/>
                <a:cs typeface="Arial"/>
              </a:rPr>
              <a:t>2017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6821" y="9748319"/>
            <a:ext cx="2451722" cy="815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57925" y="10481168"/>
            <a:ext cx="33020" cy="81280"/>
          </a:xfrm>
          <a:custGeom>
            <a:avLst/>
            <a:gdLst/>
            <a:ahLst/>
            <a:cxnLst/>
            <a:rect l="l" t="t" r="r" b="b"/>
            <a:pathLst>
              <a:path w="33019" h="81279">
                <a:moveTo>
                  <a:pt x="32774" y="0"/>
                </a:moveTo>
                <a:lnTo>
                  <a:pt x="0" y="0"/>
                </a:lnTo>
                <a:lnTo>
                  <a:pt x="0" y="80710"/>
                </a:lnTo>
                <a:lnTo>
                  <a:pt x="32774" y="80710"/>
                </a:lnTo>
                <a:lnTo>
                  <a:pt x="32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8323" y="10467447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507" y="0"/>
                </a:lnTo>
              </a:path>
            </a:pathLst>
          </a:custGeom>
          <a:ln w="274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4487" y="10481168"/>
            <a:ext cx="85090" cy="83185"/>
          </a:xfrm>
          <a:custGeom>
            <a:avLst/>
            <a:gdLst/>
            <a:ahLst/>
            <a:cxnLst/>
            <a:rect l="l" t="t" r="r" b="b"/>
            <a:pathLst>
              <a:path w="85089" h="83184">
                <a:moveTo>
                  <a:pt x="40704" y="0"/>
                </a:moveTo>
                <a:lnTo>
                  <a:pt x="24085" y="3295"/>
                </a:lnTo>
                <a:lnTo>
                  <a:pt x="11233" y="12241"/>
                </a:lnTo>
                <a:lnTo>
                  <a:pt x="2940" y="25423"/>
                </a:lnTo>
                <a:lnTo>
                  <a:pt x="0" y="41431"/>
                </a:lnTo>
                <a:lnTo>
                  <a:pt x="3279" y="59027"/>
                </a:lnTo>
                <a:lnTo>
                  <a:pt x="12356" y="72033"/>
                </a:lnTo>
                <a:lnTo>
                  <a:pt x="26092" y="80096"/>
                </a:lnTo>
                <a:lnTo>
                  <a:pt x="43347" y="82862"/>
                </a:lnTo>
                <a:lnTo>
                  <a:pt x="56083" y="81332"/>
                </a:lnTo>
                <a:lnTo>
                  <a:pt x="67531" y="76674"/>
                </a:lnTo>
                <a:lnTo>
                  <a:pt x="76799" y="68788"/>
                </a:lnTo>
                <a:lnTo>
                  <a:pt x="79724" y="63491"/>
                </a:lnTo>
                <a:lnTo>
                  <a:pt x="33831" y="63491"/>
                </a:lnTo>
                <a:lnTo>
                  <a:pt x="28545" y="57035"/>
                </a:lnTo>
                <a:lnTo>
                  <a:pt x="28016" y="47888"/>
                </a:lnTo>
                <a:lnTo>
                  <a:pt x="84578" y="47888"/>
                </a:lnTo>
                <a:lnTo>
                  <a:pt x="82634" y="32284"/>
                </a:lnTo>
                <a:lnTo>
                  <a:pt x="28016" y="32284"/>
                </a:lnTo>
                <a:lnTo>
                  <a:pt x="29602" y="23674"/>
                </a:lnTo>
                <a:lnTo>
                  <a:pt x="34361" y="19370"/>
                </a:lnTo>
                <a:lnTo>
                  <a:pt x="77779" y="19370"/>
                </a:lnTo>
                <a:lnTo>
                  <a:pt x="74138" y="12442"/>
                </a:lnTo>
                <a:lnTo>
                  <a:pt x="60494" y="3169"/>
                </a:lnTo>
                <a:lnTo>
                  <a:pt x="40704" y="0"/>
                </a:lnTo>
                <a:close/>
              </a:path>
              <a:path w="85089" h="83184">
                <a:moveTo>
                  <a:pt x="82994" y="57573"/>
                </a:moveTo>
                <a:lnTo>
                  <a:pt x="55505" y="57573"/>
                </a:lnTo>
                <a:lnTo>
                  <a:pt x="52862" y="61339"/>
                </a:lnTo>
                <a:lnTo>
                  <a:pt x="47576" y="63491"/>
                </a:lnTo>
                <a:lnTo>
                  <a:pt x="79724" y="63491"/>
                </a:lnTo>
                <a:lnTo>
                  <a:pt x="82994" y="57573"/>
                </a:lnTo>
                <a:close/>
              </a:path>
              <a:path w="85089" h="83184">
                <a:moveTo>
                  <a:pt x="77779" y="19370"/>
                </a:moveTo>
                <a:lnTo>
                  <a:pt x="50748" y="19370"/>
                </a:lnTo>
                <a:lnTo>
                  <a:pt x="56034" y="25289"/>
                </a:lnTo>
                <a:lnTo>
                  <a:pt x="56034" y="32284"/>
                </a:lnTo>
                <a:lnTo>
                  <a:pt x="82634" y="32284"/>
                </a:lnTo>
                <a:lnTo>
                  <a:pt x="82034" y="27466"/>
                </a:lnTo>
                <a:lnTo>
                  <a:pt x="77779" y="1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08053" y="10481168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4">
                <a:moveTo>
                  <a:pt x="42288" y="0"/>
                </a:moveTo>
                <a:lnTo>
                  <a:pt x="25869" y="2993"/>
                </a:lnTo>
                <a:lnTo>
                  <a:pt x="12422" y="11433"/>
                </a:lnTo>
                <a:lnTo>
                  <a:pt x="3336" y="24515"/>
                </a:lnTo>
                <a:lnTo>
                  <a:pt x="0" y="41431"/>
                </a:lnTo>
                <a:lnTo>
                  <a:pt x="3336" y="58346"/>
                </a:lnTo>
                <a:lnTo>
                  <a:pt x="12422" y="71428"/>
                </a:lnTo>
                <a:lnTo>
                  <a:pt x="25869" y="79869"/>
                </a:lnTo>
                <a:lnTo>
                  <a:pt x="42288" y="82862"/>
                </a:lnTo>
                <a:lnTo>
                  <a:pt x="56817" y="80600"/>
                </a:lnTo>
                <a:lnTo>
                  <a:pt x="68918" y="74051"/>
                </a:lnTo>
                <a:lnTo>
                  <a:pt x="77747" y="63567"/>
                </a:lnTo>
                <a:lnTo>
                  <a:pt x="78675" y="60801"/>
                </a:lnTo>
                <a:lnTo>
                  <a:pt x="31188" y="60801"/>
                </a:lnTo>
                <a:lnTo>
                  <a:pt x="29603" y="51116"/>
                </a:lnTo>
                <a:lnTo>
                  <a:pt x="29603" y="31746"/>
                </a:lnTo>
                <a:lnTo>
                  <a:pt x="31188" y="21522"/>
                </a:lnTo>
                <a:lnTo>
                  <a:pt x="78525" y="21522"/>
                </a:lnTo>
                <a:lnTo>
                  <a:pt x="77449" y="17705"/>
                </a:lnTo>
                <a:lnTo>
                  <a:pt x="68785" y="7801"/>
                </a:lnTo>
                <a:lnTo>
                  <a:pt x="56652" y="1933"/>
                </a:lnTo>
                <a:lnTo>
                  <a:pt x="42288" y="0"/>
                </a:lnTo>
                <a:close/>
              </a:path>
              <a:path w="82550" h="83184">
                <a:moveTo>
                  <a:pt x="82463" y="49502"/>
                </a:moveTo>
                <a:lnTo>
                  <a:pt x="53919" y="49502"/>
                </a:lnTo>
                <a:lnTo>
                  <a:pt x="53389" y="55421"/>
                </a:lnTo>
                <a:lnTo>
                  <a:pt x="49160" y="60801"/>
                </a:lnTo>
                <a:lnTo>
                  <a:pt x="78675" y="60801"/>
                </a:lnTo>
                <a:lnTo>
                  <a:pt x="82463" y="49502"/>
                </a:lnTo>
                <a:close/>
              </a:path>
              <a:path w="82550" h="83184">
                <a:moveTo>
                  <a:pt x="78525" y="21522"/>
                </a:moveTo>
                <a:lnTo>
                  <a:pt x="45990" y="21522"/>
                </a:lnTo>
                <a:lnTo>
                  <a:pt x="48104" y="22598"/>
                </a:lnTo>
                <a:lnTo>
                  <a:pt x="50217" y="24213"/>
                </a:lnTo>
                <a:lnTo>
                  <a:pt x="51803" y="25827"/>
                </a:lnTo>
                <a:lnTo>
                  <a:pt x="52860" y="28517"/>
                </a:lnTo>
                <a:lnTo>
                  <a:pt x="53389" y="31746"/>
                </a:lnTo>
                <a:lnTo>
                  <a:pt x="81405" y="31746"/>
                </a:lnTo>
                <a:lnTo>
                  <a:pt x="78525" y="21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2674" y="10453727"/>
            <a:ext cx="80645" cy="108585"/>
          </a:xfrm>
          <a:custGeom>
            <a:avLst/>
            <a:gdLst/>
            <a:ahLst/>
            <a:cxnLst/>
            <a:rect l="l" t="t" r="r" b="b"/>
            <a:pathLst>
              <a:path w="80645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53806"/>
                </a:lnTo>
                <a:lnTo>
                  <a:pt x="36475" y="51116"/>
                </a:lnTo>
                <a:lnTo>
                  <a:pt x="79842" y="51116"/>
                </a:lnTo>
                <a:lnTo>
                  <a:pt x="78154" y="42196"/>
                </a:lnTo>
                <a:lnTo>
                  <a:pt x="74925" y="37664"/>
                </a:lnTo>
                <a:lnTo>
                  <a:pt x="29602" y="37664"/>
                </a:lnTo>
                <a:lnTo>
                  <a:pt x="29602" y="0"/>
                </a:lnTo>
                <a:close/>
              </a:path>
              <a:path w="80645" h="108584">
                <a:moveTo>
                  <a:pt x="79842" y="51116"/>
                </a:moveTo>
                <a:lnTo>
                  <a:pt x="49691" y="51116"/>
                </a:lnTo>
                <a:lnTo>
                  <a:pt x="50748" y="57573"/>
                </a:lnTo>
                <a:lnTo>
                  <a:pt x="50748" y="108151"/>
                </a:lnTo>
                <a:lnTo>
                  <a:pt x="80351" y="108151"/>
                </a:lnTo>
                <a:lnTo>
                  <a:pt x="80351" y="53806"/>
                </a:lnTo>
                <a:lnTo>
                  <a:pt x="79842" y="51116"/>
                </a:lnTo>
                <a:close/>
              </a:path>
              <a:path w="80645" h="108584">
                <a:moveTo>
                  <a:pt x="53918" y="27441"/>
                </a:moveTo>
                <a:lnTo>
                  <a:pt x="45511" y="28206"/>
                </a:lnTo>
                <a:lnTo>
                  <a:pt x="38986" y="30333"/>
                </a:lnTo>
                <a:lnTo>
                  <a:pt x="33848" y="33570"/>
                </a:lnTo>
                <a:lnTo>
                  <a:pt x="29602" y="37664"/>
                </a:lnTo>
                <a:lnTo>
                  <a:pt x="74925" y="37664"/>
                </a:lnTo>
                <a:lnTo>
                  <a:pt x="72289" y="33965"/>
                </a:lnTo>
                <a:lnTo>
                  <a:pt x="63847" y="29064"/>
                </a:lnTo>
                <a:lnTo>
                  <a:pt x="53918" y="2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9412" y="10481168"/>
            <a:ext cx="80645" cy="81280"/>
          </a:xfrm>
          <a:custGeom>
            <a:avLst/>
            <a:gdLst/>
            <a:ahLst/>
            <a:cxnLst/>
            <a:rect l="l" t="t" r="r" b="b"/>
            <a:pathLst>
              <a:path w="80645" h="81279">
                <a:moveTo>
                  <a:pt x="28543" y="2152"/>
                </a:moveTo>
                <a:lnTo>
                  <a:pt x="0" y="2152"/>
                </a:lnTo>
                <a:lnTo>
                  <a:pt x="0" y="80710"/>
                </a:lnTo>
                <a:lnTo>
                  <a:pt x="29602" y="80710"/>
                </a:lnTo>
                <a:lnTo>
                  <a:pt x="29602" y="26365"/>
                </a:lnTo>
                <a:lnTo>
                  <a:pt x="35945" y="23674"/>
                </a:lnTo>
                <a:lnTo>
                  <a:pt x="79840" y="23674"/>
                </a:lnTo>
                <a:lnTo>
                  <a:pt x="78152" y="14754"/>
                </a:lnTo>
                <a:lnTo>
                  <a:pt x="76073" y="11837"/>
                </a:lnTo>
                <a:lnTo>
                  <a:pt x="28543" y="11837"/>
                </a:lnTo>
                <a:lnTo>
                  <a:pt x="28543" y="2152"/>
                </a:lnTo>
                <a:close/>
              </a:path>
              <a:path w="80645" h="81279">
                <a:moveTo>
                  <a:pt x="79840" y="23674"/>
                </a:moveTo>
                <a:lnTo>
                  <a:pt x="49689" y="23674"/>
                </a:lnTo>
                <a:lnTo>
                  <a:pt x="50747" y="30131"/>
                </a:lnTo>
                <a:lnTo>
                  <a:pt x="50747" y="80710"/>
                </a:lnTo>
                <a:lnTo>
                  <a:pt x="80349" y="80710"/>
                </a:lnTo>
                <a:lnTo>
                  <a:pt x="80349" y="26365"/>
                </a:lnTo>
                <a:lnTo>
                  <a:pt x="79840" y="23674"/>
                </a:lnTo>
                <a:close/>
              </a:path>
              <a:path w="80645" h="81279">
                <a:moveTo>
                  <a:pt x="53918" y="0"/>
                </a:moveTo>
                <a:lnTo>
                  <a:pt x="45865" y="714"/>
                </a:lnTo>
                <a:lnTo>
                  <a:pt x="39050" y="2892"/>
                </a:lnTo>
                <a:lnTo>
                  <a:pt x="33326" y="6582"/>
                </a:lnTo>
                <a:lnTo>
                  <a:pt x="28543" y="11837"/>
                </a:lnTo>
                <a:lnTo>
                  <a:pt x="76073" y="11837"/>
                </a:lnTo>
                <a:lnTo>
                  <a:pt x="72287" y="6524"/>
                </a:lnTo>
                <a:lnTo>
                  <a:pt x="63846" y="1622"/>
                </a:lnTo>
                <a:lnTo>
                  <a:pt x="539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6676" y="10453727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5" h="21590">
                <a:moveTo>
                  <a:pt x="29602" y="0"/>
                </a:moveTo>
                <a:lnTo>
                  <a:pt x="0" y="0"/>
                </a:lnTo>
                <a:lnTo>
                  <a:pt x="0" y="20984"/>
                </a:lnTo>
                <a:lnTo>
                  <a:pt x="29602" y="20984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96676" y="10483321"/>
            <a:ext cx="29845" cy="78740"/>
          </a:xfrm>
          <a:custGeom>
            <a:avLst/>
            <a:gdLst/>
            <a:ahLst/>
            <a:cxnLst/>
            <a:rect l="l" t="t" r="r" b="b"/>
            <a:pathLst>
              <a:path w="29845" h="78740">
                <a:moveTo>
                  <a:pt x="29602" y="0"/>
                </a:moveTo>
                <a:lnTo>
                  <a:pt x="0" y="0"/>
                </a:lnTo>
                <a:lnTo>
                  <a:pt x="0" y="78557"/>
                </a:lnTo>
                <a:lnTo>
                  <a:pt x="29602" y="78557"/>
                </a:lnTo>
                <a:lnTo>
                  <a:pt x="29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43723" y="10453727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4">
                <a:moveTo>
                  <a:pt x="29602" y="0"/>
                </a:moveTo>
                <a:lnTo>
                  <a:pt x="0" y="0"/>
                </a:lnTo>
                <a:lnTo>
                  <a:pt x="0" y="108151"/>
                </a:lnTo>
                <a:lnTo>
                  <a:pt x="29602" y="108151"/>
                </a:lnTo>
                <a:lnTo>
                  <a:pt x="29602" y="85552"/>
                </a:lnTo>
                <a:lnTo>
                  <a:pt x="34361" y="79634"/>
                </a:lnTo>
                <a:lnTo>
                  <a:pt x="67163" y="79634"/>
                </a:lnTo>
                <a:lnTo>
                  <a:pt x="53918" y="59187"/>
                </a:lnTo>
                <a:lnTo>
                  <a:pt x="60416" y="52192"/>
                </a:lnTo>
                <a:lnTo>
                  <a:pt x="29602" y="52192"/>
                </a:lnTo>
                <a:lnTo>
                  <a:pt x="29602" y="0"/>
                </a:lnTo>
                <a:close/>
              </a:path>
              <a:path w="85725" h="108584">
                <a:moveTo>
                  <a:pt x="67163" y="79634"/>
                </a:moveTo>
                <a:lnTo>
                  <a:pt x="34361" y="79634"/>
                </a:lnTo>
                <a:lnTo>
                  <a:pt x="50219" y="108151"/>
                </a:lnTo>
                <a:lnTo>
                  <a:pt x="85637" y="108151"/>
                </a:lnTo>
                <a:lnTo>
                  <a:pt x="67163" y="79634"/>
                </a:lnTo>
                <a:close/>
              </a:path>
              <a:path w="85725" h="108584">
                <a:moveTo>
                  <a:pt x="81407" y="29593"/>
                </a:moveTo>
                <a:lnTo>
                  <a:pt x="48105" y="29593"/>
                </a:lnTo>
                <a:lnTo>
                  <a:pt x="29602" y="52192"/>
                </a:lnTo>
                <a:lnTo>
                  <a:pt x="60416" y="52192"/>
                </a:lnTo>
                <a:lnTo>
                  <a:pt x="81407" y="29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14446" y="9902745"/>
            <a:ext cx="262195" cy="234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9410" y="9723868"/>
            <a:ext cx="635396" cy="868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0355" y="10043636"/>
            <a:ext cx="211446" cy="215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474165" y="783087"/>
            <a:ext cx="2839720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b="1" dirty="0">
                <a:solidFill>
                  <a:srgbClr val="006FC0"/>
                </a:solidFill>
                <a:latin typeface="Arial"/>
                <a:cs typeface="Arial"/>
              </a:rPr>
              <a:t>Lernziele</a:t>
            </a:r>
            <a:endParaRPr sz="51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735"/>
              </a:lnSpc>
            </a:pPr>
            <a:fld id="{81D60167-4931-47E6-BA6A-407CBD079E47}" type="slidenum">
              <a:rPr spc="15" dirty="0"/>
              <a:t>3</a:t>
            </a:fld>
            <a:endParaRPr spc="15" dirty="0"/>
          </a:p>
        </p:txBody>
      </p:sp>
      <p:sp>
        <p:nvSpPr>
          <p:cNvPr id="19" name="object 19"/>
          <p:cNvSpPr txBox="1"/>
          <p:nvPr/>
        </p:nvSpPr>
        <p:spPr>
          <a:xfrm>
            <a:off x="1505578" y="2422827"/>
            <a:ext cx="17570702" cy="3459922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661670" indent="-648970">
              <a:lnSpc>
                <a:spcPct val="100000"/>
              </a:lnSpc>
              <a:spcBef>
                <a:spcPts val="2120"/>
              </a:spcBef>
              <a:buFont typeface="Arial Unicode MS"/>
              <a:buChar char="➢"/>
              <a:tabLst>
                <a:tab pos="662305" algn="l"/>
              </a:tabLst>
            </a:pPr>
            <a:r>
              <a:rPr sz="3950" b="1" dirty="0">
                <a:latin typeface="Arial"/>
                <a:cs typeface="Arial"/>
              </a:rPr>
              <a:t>Grundlagen</a:t>
            </a:r>
            <a:r>
              <a:rPr sz="3950" b="1" spc="-5" dirty="0">
                <a:latin typeface="Arial"/>
                <a:cs typeface="Arial"/>
              </a:rPr>
              <a:t> Codierung</a:t>
            </a:r>
            <a:endParaRPr sz="3950" dirty="0">
              <a:latin typeface="Arial"/>
              <a:cs typeface="Arial"/>
            </a:endParaRPr>
          </a:p>
          <a:p>
            <a:pPr marL="661670" indent="-648970">
              <a:lnSpc>
                <a:spcPct val="100000"/>
              </a:lnSpc>
              <a:spcBef>
                <a:spcPts val="2020"/>
              </a:spcBef>
              <a:buFont typeface="Arial Unicode MS"/>
              <a:buChar char="➢"/>
              <a:tabLst>
                <a:tab pos="662305" algn="l"/>
              </a:tabLst>
            </a:pPr>
            <a:r>
              <a:rPr sz="3950" b="1" dirty="0">
                <a:latin typeface="Arial"/>
                <a:cs typeface="Arial"/>
              </a:rPr>
              <a:t>Sie kennen den</a:t>
            </a:r>
            <a:r>
              <a:rPr sz="3950" b="1" spc="-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Binärcode</a:t>
            </a:r>
            <a:endParaRPr sz="3950" dirty="0">
              <a:latin typeface="Arial"/>
              <a:cs typeface="Arial"/>
            </a:endParaRPr>
          </a:p>
          <a:p>
            <a:pPr marL="661670" indent="-648970">
              <a:lnSpc>
                <a:spcPct val="100000"/>
              </a:lnSpc>
              <a:spcBef>
                <a:spcPts val="1935"/>
              </a:spcBef>
              <a:buFont typeface="Arial Unicode MS"/>
              <a:buChar char="➢"/>
              <a:tabLst>
                <a:tab pos="662305" algn="l"/>
              </a:tabLst>
            </a:pPr>
            <a:r>
              <a:rPr sz="3950" b="1" dirty="0">
                <a:latin typeface="Arial"/>
                <a:cs typeface="Arial"/>
              </a:rPr>
              <a:t>Sie kennen die Begriffe Redundanz und</a:t>
            </a:r>
            <a:r>
              <a:rPr sz="3950" b="1" spc="-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Hammingdistanz</a:t>
            </a:r>
            <a:endParaRPr sz="3950" dirty="0">
              <a:latin typeface="Arial"/>
              <a:cs typeface="Arial"/>
            </a:endParaRPr>
          </a:p>
          <a:p>
            <a:pPr marL="661670" indent="-648970">
              <a:lnSpc>
                <a:spcPct val="100000"/>
              </a:lnSpc>
              <a:spcBef>
                <a:spcPts val="2020"/>
              </a:spcBef>
              <a:buFont typeface="Arial Unicode MS"/>
              <a:buChar char="➢"/>
              <a:tabLst>
                <a:tab pos="662305" algn="l"/>
              </a:tabLst>
            </a:pPr>
            <a:r>
              <a:rPr sz="3950" b="1" dirty="0">
                <a:latin typeface="Arial"/>
                <a:cs typeface="Arial"/>
              </a:rPr>
              <a:t>Sie </a:t>
            </a:r>
            <a:r>
              <a:rPr sz="3950" b="1" dirty="0" err="1">
                <a:latin typeface="Arial"/>
                <a:cs typeface="Arial"/>
              </a:rPr>
              <a:t>können</a:t>
            </a:r>
            <a:r>
              <a:rPr sz="3950" b="1" dirty="0">
                <a:latin typeface="Arial"/>
                <a:cs typeface="Arial"/>
              </a:rPr>
              <a:t> </a:t>
            </a:r>
            <a:r>
              <a:rPr lang="de-CH" sz="3950" b="1" dirty="0" smtClean="0">
                <a:latin typeface="Arial"/>
                <a:cs typeface="Arial"/>
              </a:rPr>
              <a:t>einen </a:t>
            </a:r>
            <a:r>
              <a:rPr sz="3950" b="1" dirty="0" smtClean="0">
                <a:latin typeface="Arial"/>
                <a:cs typeface="Arial"/>
              </a:rPr>
              <a:t>Hamming</a:t>
            </a:r>
            <a:r>
              <a:rPr lang="de-CH" sz="3950" b="1" dirty="0" smtClean="0">
                <a:latin typeface="Arial"/>
                <a:cs typeface="Arial"/>
              </a:rPr>
              <a:t>-Code erzeugen und Fehler korrigieren</a:t>
            </a:r>
            <a:endParaRPr sz="39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07684" y="1669625"/>
            <a:ext cx="12404090" cy="17094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10" dirty="0">
                <a:latin typeface="Corbel"/>
                <a:cs typeface="Corbel"/>
              </a:rPr>
              <a:t>Die Hammingdistanz </a:t>
            </a:r>
            <a:r>
              <a:rPr sz="3050" spc="5" dirty="0">
                <a:latin typeface="Corbel"/>
                <a:cs typeface="Corbel"/>
              </a:rPr>
              <a:t>ist die </a:t>
            </a:r>
            <a:r>
              <a:rPr sz="3050" spc="10" dirty="0">
                <a:latin typeface="Corbel"/>
                <a:cs typeface="Corbel"/>
              </a:rPr>
              <a:t>Anzahl </a:t>
            </a:r>
            <a:r>
              <a:rPr sz="3050" spc="5" dirty="0">
                <a:latin typeface="Corbel"/>
                <a:cs typeface="Corbel"/>
              </a:rPr>
              <a:t>unterschiedlicher Bits </a:t>
            </a:r>
            <a:r>
              <a:rPr sz="3050" spc="10" dirty="0">
                <a:latin typeface="Corbel"/>
                <a:cs typeface="Corbel"/>
              </a:rPr>
              <a:t>zweier</a:t>
            </a:r>
            <a:r>
              <a:rPr sz="3050" spc="-195" dirty="0">
                <a:latin typeface="Corbel"/>
                <a:cs typeface="Corbel"/>
              </a:rPr>
              <a:t> </a:t>
            </a:r>
            <a:r>
              <a:rPr sz="3050" spc="-5" dirty="0">
                <a:latin typeface="Corbel"/>
                <a:cs typeface="Corbel"/>
              </a:rPr>
              <a:t>Codewörter.</a:t>
            </a:r>
            <a:endParaRPr sz="305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50" spc="-5" dirty="0">
                <a:latin typeface="Corbel"/>
                <a:cs typeface="Corbel"/>
              </a:rPr>
              <a:t>Vergleich </a:t>
            </a:r>
            <a:r>
              <a:rPr sz="3050" spc="10" dirty="0">
                <a:latin typeface="Corbel"/>
                <a:cs typeface="Corbel"/>
              </a:rPr>
              <a:t>der Bitpositionen</a:t>
            </a:r>
            <a:endParaRPr sz="3050">
              <a:latin typeface="Corbel"/>
              <a:cs typeface="Corbe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30</a:t>
            </a:fld>
            <a:endParaRPr spc="15" dirty="0"/>
          </a:p>
        </p:txBody>
      </p:sp>
      <p:sp>
        <p:nvSpPr>
          <p:cNvPr id="4" name="object 4"/>
          <p:cNvSpPr txBox="1"/>
          <p:nvPr/>
        </p:nvSpPr>
        <p:spPr>
          <a:xfrm>
            <a:off x="2238540" y="3366603"/>
            <a:ext cx="949960" cy="1125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60300"/>
              </a:lnSpc>
              <a:spcBef>
                <a:spcPts val="90"/>
              </a:spcBef>
            </a:pPr>
            <a:r>
              <a:rPr sz="1500" spc="10" dirty="0">
                <a:latin typeface="Calibri"/>
                <a:cs typeface="Calibri"/>
              </a:rPr>
              <a:t>Codewort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15" dirty="0">
                <a:latin typeface="Calibri"/>
                <a:cs typeface="Calibri"/>
              </a:rPr>
              <a:t>1  Codewort2  </a:t>
            </a:r>
            <a:r>
              <a:rPr sz="1500" dirty="0">
                <a:latin typeface="Calibri"/>
                <a:cs typeface="Calibri"/>
              </a:rPr>
              <a:t>Vergleich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73759" y="3366603"/>
            <a:ext cx="2498090" cy="112522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175"/>
              </a:spcBef>
              <a:tabLst>
                <a:tab pos="395605" algn="l"/>
                <a:tab pos="671830" algn="l"/>
                <a:tab pos="991869" algn="l"/>
                <a:tab pos="1311910" algn="l"/>
                <a:tab pos="1631950" algn="l"/>
                <a:tab pos="1951989" algn="l"/>
                <a:tab pos="2272030" algn="l"/>
              </a:tabLst>
            </a:pPr>
            <a:r>
              <a:rPr sz="1500" spc="15" dirty="0">
                <a:latin typeface="Calibri"/>
                <a:cs typeface="Calibri"/>
              </a:rPr>
              <a:t>1	0	0	0	1	0	0	1</a:t>
            </a:r>
            <a:endParaRPr sz="15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  <a:spcBef>
                <a:spcPts val="1085"/>
              </a:spcBef>
              <a:tabLst>
                <a:tab pos="395605" algn="l"/>
                <a:tab pos="671830" algn="l"/>
                <a:tab pos="991869" algn="l"/>
                <a:tab pos="1311910" algn="l"/>
                <a:tab pos="1631950" algn="l"/>
                <a:tab pos="1951989" algn="l"/>
                <a:tab pos="2272030" algn="l"/>
              </a:tabLst>
            </a:pPr>
            <a:r>
              <a:rPr sz="1500" spc="15" dirty="0">
                <a:latin typeface="Calibri"/>
                <a:cs typeface="Calibri"/>
              </a:rPr>
              <a:t>1	0	1	1	0	0	0	1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361315" algn="l"/>
                <a:tab pos="710565" algn="l"/>
                <a:tab pos="1032510" algn="l"/>
                <a:tab pos="1311275" algn="l"/>
                <a:tab pos="1633220" algn="l"/>
                <a:tab pos="1982470" algn="l"/>
                <a:tab pos="2331085" algn="l"/>
              </a:tabLst>
            </a:pPr>
            <a:r>
              <a:rPr sz="1500" spc="30" dirty="0">
                <a:latin typeface="Wingdings"/>
                <a:cs typeface="Wingdings"/>
              </a:rPr>
              <a:t></a:t>
            </a:r>
            <a:r>
              <a:rPr sz="1500" spc="30" dirty="0">
                <a:latin typeface="Times New Roman"/>
                <a:cs typeface="Times New Roman"/>
              </a:rPr>
              <a:t>	</a:t>
            </a:r>
            <a:r>
              <a:rPr sz="1500" spc="30" dirty="0">
                <a:latin typeface="Wingdings"/>
                <a:cs typeface="Wingdings"/>
              </a:rPr>
              <a:t></a:t>
            </a:r>
            <a:r>
              <a:rPr sz="1500" spc="30" dirty="0">
                <a:latin typeface="Times New Roman"/>
                <a:cs typeface="Times New Roman"/>
              </a:rPr>
              <a:t>	</a:t>
            </a:r>
            <a:r>
              <a:rPr sz="1500" spc="20" dirty="0">
                <a:latin typeface="Calibri"/>
                <a:cs typeface="Calibri"/>
              </a:rPr>
              <a:t>X	X	X	</a:t>
            </a:r>
            <a:r>
              <a:rPr sz="1500" spc="30" dirty="0">
                <a:latin typeface="Wingdings"/>
                <a:cs typeface="Wingdings"/>
              </a:rPr>
              <a:t></a:t>
            </a:r>
            <a:r>
              <a:rPr sz="1500" spc="30" dirty="0">
                <a:latin typeface="Times New Roman"/>
                <a:cs typeface="Times New Roman"/>
              </a:rPr>
              <a:t>	</a:t>
            </a:r>
            <a:r>
              <a:rPr sz="1500" spc="30" dirty="0">
                <a:latin typeface="Wingdings"/>
                <a:cs typeface="Wingdings"/>
              </a:rPr>
              <a:t></a:t>
            </a:r>
            <a:r>
              <a:rPr sz="1500" spc="30" dirty="0">
                <a:latin typeface="Times New Roman"/>
                <a:cs typeface="Times New Roman"/>
              </a:rPr>
              <a:t>	</a:t>
            </a:r>
            <a:r>
              <a:rPr sz="1500" spc="30" dirty="0">
                <a:latin typeface="Wingdings"/>
                <a:cs typeface="Wingdings"/>
              </a:rPr>
              <a:t>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7684" y="4591002"/>
            <a:ext cx="12153265" cy="1594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10" dirty="0">
                <a:latin typeface="Wingdings"/>
                <a:cs typeface="Wingdings"/>
              </a:rPr>
              <a:t></a:t>
            </a:r>
            <a:r>
              <a:rPr sz="3050" spc="10" dirty="0">
                <a:latin typeface="Corbel"/>
                <a:cs typeface="Corbel"/>
              </a:rPr>
              <a:t>Unterschied </a:t>
            </a:r>
            <a:r>
              <a:rPr sz="3050" spc="5" dirty="0">
                <a:latin typeface="Corbel"/>
                <a:cs typeface="Corbel"/>
              </a:rPr>
              <a:t>in </a:t>
            </a:r>
            <a:r>
              <a:rPr sz="3050" spc="10" dirty="0">
                <a:latin typeface="Corbel"/>
                <a:cs typeface="Corbel"/>
              </a:rPr>
              <a:t>3</a:t>
            </a:r>
            <a:r>
              <a:rPr sz="3050" spc="-5" dirty="0">
                <a:latin typeface="Corbel"/>
                <a:cs typeface="Corbel"/>
              </a:rPr>
              <a:t> </a:t>
            </a:r>
            <a:r>
              <a:rPr sz="3050" spc="10" dirty="0">
                <a:latin typeface="Corbel"/>
                <a:cs typeface="Corbel"/>
              </a:rPr>
              <a:t>Bitpositionen</a:t>
            </a:r>
            <a:endParaRPr sz="3050">
              <a:latin typeface="Corbel"/>
              <a:cs typeface="Corbel"/>
            </a:endParaRPr>
          </a:p>
          <a:p>
            <a:pPr marL="257810" indent="-24511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58445" algn="l"/>
              </a:tabLst>
            </a:pPr>
            <a:r>
              <a:rPr sz="3050" spc="10" dirty="0">
                <a:latin typeface="Corbel"/>
                <a:cs typeface="Corbel"/>
              </a:rPr>
              <a:t>Je höher </a:t>
            </a:r>
            <a:r>
              <a:rPr sz="3050" spc="5" dirty="0">
                <a:latin typeface="Corbel"/>
                <a:cs typeface="Corbel"/>
              </a:rPr>
              <a:t>die </a:t>
            </a:r>
            <a:r>
              <a:rPr sz="3050" spc="10" dirty="0">
                <a:latin typeface="Corbel"/>
                <a:cs typeface="Corbel"/>
              </a:rPr>
              <a:t>Hammingdistanz, desto besser wird </a:t>
            </a:r>
            <a:r>
              <a:rPr sz="3050" spc="5" dirty="0">
                <a:latin typeface="Corbel"/>
                <a:cs typeface="Corbel"/>
              </a:rPr>
              <a:t>die Fehlererkennung</a:t>
            </a:r>
            <a:r>
              <a:rPr sz="3050" spc="-20" dirty="0">
                <a:latin typeface="Corbel"/>
                <a:cs typeface="Corbel"/>
              </a:rPr>
              <a:t> </a:t>
            </a:r>
            <a:r>
              <a:rPr sz="3050" spc="10" dirty="0">
                <a:latin typeface="Corbel"/>
                <a:cs typeface="Corbel"/>
              </a:rPr>
              <a:t>und</a:t>
            </a:r>
            <a:endParaRPr sz="305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3050" spc="10" dirty="0">
                <a:latin typeface="Corbel"/>
                <a:cs typeface="Corbel"/>
              </a:rPr>
              <a:t>Fehlerbehebung von</a:t>
            </a:r>
            <a:r>
              <a:rPr sz="3050" spc="-125" dirty="0">
                <a:latin typeface="Corbel"/>
                <a:cs typeface="Corbel"/>
              </a:rPr>
              <a:t> </a:t>
            </a:r>
            <a:r>
              <a:rPr sz="3050" spc="10" dirty="0">
                <a:latin typeface="Corbel"/>
                <a:cs typeface="Corbel"/>
              </a:rPr>
              <a:t>Codewörtern</a:t>
            </a:r>
            <a:endParaRPr sz="3050">
              <a:latin typeface="Corbel"/>
              <a:cs typeface="Corbe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486092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spc="5" dirty="0">
                <a:solidFill>
                  <a:srgbClr val="006FC0"/>
                </a:solidFill>
                <a:latin typeface="Arial"/>
                <a:cs typeface="Arial"/>
              </a:rPr>
              <a:t>Hammingdis</a:t>
            </a:r>
            <a:r>
              <a:rPr sz="5100" spc="-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5100" spc="5" dirty="0">
                <a:solidFill>
                  <a:srgbClr val="006FC0"/>
                </a:solidFill>
                <a:latin typeface="Arial"/>
                <a:cs typeface="Arial"/>
              </a:rPr>
              <a:t>anz</a:t>
            </a:r>
            <a:endParaRPr sz="5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64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07684" y="1669625"/>
            <a:ext cx="17968596" cy="95474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de-CH" sz="3050" spc="10" dirty="0" err="1" smtClean="0">
                <a:latin typeface="Corbel"/>
                <a:cs typeface="Corbel"/>
              </a:rPr>
              <a:t>Wieviele</a:t>
            </a:r>
            <a:r>
              <a:rPr lang="de-CH" sz="3050" spc="10" dirty="0" smtClean="0">
                <a:latin typeface="Corbel"/>
                <a:cs typeface="Corbel"/>
              </a:rPr>
              <a:t> Bits und mit welchen Werten muss ich Redundanz dazu fügen, dass Fehler Erkannt und sogar korrigiert werden können?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31</a:t>
            </a:fld>
            <a:endParaRPr spc="15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9627262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spc="5" dirty="0" smtClean="0">
                <a:solidFill>
                  <a:srgbClr val="006FC0"/>
                </a:solidFill>
                <a:latin typeface="Arial"/>
                <a:cs typeface="Arial"/>
              </a:rPr>
              <a:t>Hamming</a:t>
            </a: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-Code    -&gt; Codieren</a:t>
            </a:r>
            <a:endParaRPr sz="5100" dirty="0">
              <a:latin typeface="Arial"/>
              <a:cs typeface="Arial"/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170661"/>
              </p:ext>
            </p:extLst>
          </p:nvPr>
        </p:nvGraphicFramePr>
        <p:xfrm>
          <a:off x="1928105" y="2624374"/>
          <a:ext cx="15591551" cy="7068899"/>
        </p:xfrm>
        <a:graphic>
          <a:graphicData uri="http://schemas.openxmlformats.org/drawingml/2006/table">
            <a:tbl>
              <a:tblPr/>
              <a:tblGrid>
                <a:gridCol w="1025198"/>
                <a:gridCol w="1025198"/>
                <a:gridCol w="1025198"/>
                <a:gridCol w="1025198"/>
                <a:gridCol w="1025198"/>
                <a:gridCol w="1025198"/>
                <a:gridCol w="1025198"/>
                <a:gridCol w="1025198"/>
                <a:gridCol w="1025198"/>
                <a:gridCol w="1238779"/>
                <a:gridCol w="1025198"/>
                <a:gridCol w="1025198"/>
                <a:gridCol w="1025198"/>
                <a:gridCol w="1025198"/>
                <a:gridCol w="1025198"/>
              </a:tblGrid>
              <a:tr h="331704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Hamming-Code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405546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100 0110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de-C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de-C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de-C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r>
                        <a:rPr lang="de-CH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==&gt;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486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0169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CH" sz="1900" b="0" i="0" u="none" strike="noStrike">
                        <a:solidFill>
                          <a:srgbClr val="0038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0169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CH" sz="1900" b="0" i="0" u="none" strike="noStrike">
                        <a:solidFill>
                          <a:srgbClr val="0038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0169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CH" sz="1900" b="0" i="0" u="none" strike="noStrike">
                        <a:solidFill>
                          <a:srgbClr val="0038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CH" sz="1900" b="0" i="0" u="none" strike="noStrike">
                        <a:solidFill>
                          <a:srgbClr val="0038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CH" sz="1900" b="0" i="0" u="none" strike="noStrike">
                        <a:solidFill>
                          <a:srgbClr val="0038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Anzahl 1er: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0169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CH" sz="1900" b="0" i="0" u="none" strike="noStrike">
                        <a:solidFill>
                          <a:srgbClr val="0038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Gerade/Ungerade: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Ungerade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0169"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CH" sz="1900" b="0" i="0" u="none" strike="noStrike">
                        <a:solidFill>
                          <a:srgbClr val="0038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de-C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Even-</a:t>
                      </a:r>
                      <a:r>
                        <a:rPr lang="de-CH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Parity</a:t>
                      </a:r>
                      <a:endParaRPr lang="de-CH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06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7638" y="1419627"/>
            <a:ext cx="17968596" cy="95474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de-CH" sz="3050" spc="10" dirty="0" err="1" smtClean="0">
                <a:latin typeface="Corbel"/>
                <a:cs typeface="Corbel"/>
              </a:rPr>
              <a:t>Wieviele</a:t>
            </a:r>
            <a:r>
              <a:rPr lang="de-CH" sz="3050" spc="10" dirty="0" smtClean="0">
                <a:latin typeface="Corbel"/>
                <a:cs typeface="Corbel"/>
              </a:rPr>
              <a:t> Bits und mit welchen Werten muss ich Redundanz dazu fügen, dass Fehler Erkannt und sogar korrigiert werden können?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32</a:t>
            </a:fld>
            <a:endParaRPr spc="15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17475862" cy="798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spc="5" dirty="0" smtClean="0">
                <a:solidFill>
                  <a:srgbClr val="006FC0"/>
                </a:solidFill>
                <a:latin typeface="Arial"/>
                <a:cs typeface="Arial"/>
              </a:rPr>
              <a:t>Hamming</a:t>
            </a:r>
            <a:r>
              <a:rPr lang="de-CH" sz="5100" spc="5" dirty="0" smtClean="0">
                <a:solidFill>
                  <a:srgbClr val="006FC0"/>
                </a:solidFill>
                <a:latin typeface="Arial"/>
                <a:cs typeface="Arial"/>
              </a:rPr>
              <a:t>-Code    -&gt; Decodieren </a:t>
            </a:r>
            <a:r>
              <a:rPr lang="de-CH" sz="2800" spc="5" dirty="0" smtClean="0">
                <a:solidFill>
                  <a:srgbClr val="006FC0"/>
                </a:solidFill>
                <a:latin typeface="Arial"/>
                <a:cs typeface="Arial"/>
              </a:rPr>
              <a:t>(Fehler-Erkennung / Fehler Behebung)</a:t>
            </a:r>
            <a:endParaRPr sz="5100" dirty="0">
              <a:latin typeface="Arial"/>
              <a:cs typeface="Arial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51600"/>
              </p:ext>
            </p:extLst>
          </p:nvPr>
        </p:nvGraphicFramePr>
        <p:xfrm>
          <a:off x="1171834" y="2510883"/>
          <a:ext cx="17643918" cy="7654457"/>
        </p:xfrm>
        <a:graphic>
          <a:graphicData uri="http://schemas.openxmlformats.org/drawingml/2006/table">
            <a:tbl>
              <a:tblPr/>
              <a:tblGrid>
                <a:gridCol w="1160148"/>
                <a:gridCol w="786572"/>
                <a:gridCol w="1533724"/>
                <a:gridCol w="1160148"/>
                <a:gridCol w="1160148"/>
                <a:gridCol w="1174476"/>
                <a:gridCol w="1219200"/>
                <a:gridCol w="1086768"/>
                <a:gridCol w="1123032"/>
                <a:gridCol w="1438962"/>
                <a:gridCol w="1160148"/>
                <a:gridCol w="1160148"/>
                <a:gridCol w="1160148"/>
                <a:gridCol w="1160148"/>
                <a:gridCol w="1160148"/>
              </a:tblGrid>
              <a:tr h="723341"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CH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  <a:p>
                      <a:pPr algn="r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de-CH" sz="2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Uebermittlungsfehler</a:t>
                      </a:r>
                      <a:r>
                        <a:rPr lang="de-C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de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57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310003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884"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CH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ctr"/>
                      <a:r>
                        <a:rPr lang="de-CH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 erkannt: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de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57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79864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90628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90628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90628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35521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35521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35521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8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Mit</a:t>
                      </a:r>
                      <a:r>
                        <a:rPr lang="de-CH" sz="2800" b="0" i="0" u="none" strike="noStrike" baseline="0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CH" sz="28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Even-</a:t>
                      </a:r>
                      <a:r>
                        <a:rPr lang="de-CH" sz="2800" b="0" i="0" u="none" strike="noStrike" dirty="0" err="1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Parity</a:t>
                      </a:r>
                      <a:r>
                        <a:rPr lang="de-CH" sz="28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übertragen!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de-CH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de-CH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35521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35521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35521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35521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35521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Anzahl 1er: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521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Gerade/Ungerade: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Gerade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Ungerade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Ungerade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212">
                <a:tc>
                  <a:txBody>
                    <a:bodyPr/>
                    <a:lstStyle/>
                    <a:p>
                      <a:pPr algn="l" fontAlgn="b"/>
                      <a:endParaRPr lang="de-CH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&lt;==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3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65741" y="10248093"/>
            <a:ext cx="4525010" cy="671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015">
              <a:lnSpc>
                <a:spcPts val="3415"/>
              </a:lnSpc>
            </a:pPr>
            <a:r>
              <a:rPr sz="2950" spc="5" dirty="0">
                <a:solidFill>
                  <a:srgbClr val="404040"/>
                </a:solidFill>
                <a:latin typeface="Calibri"/>
                <a:cs typeface="Calibri"/>
              </a:rPr>
              <a:t>Johan Oelen | Modul</a:t>
            </a:r>
            <a:r>
              <a:rPr sz="295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404040"/>
                </a:solidFill>
                <a:latin typeface="Calibri"/>
                <a:cs typeface="Calibri"/>
              </a:rPr>
              <a:t>114</a:t>
            </a:r>
            <a:endParaRPr sz="2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50" b="1" spc="15" dirty="0">
                <a:latin typeface="Arial"/>
                <a:cs typeface="Arial"/>
              </a:rPr>
              <a:t>Johan Oelen </a:t>
            </a:r>
            <a:r>
              <a:rPr sz="1450" b="1" spc="5" dirty="0">
                <a:latin typeface="Arial"/>
                <a:cs typeface="Arial"/>
              </a:rPr>
              <a:t>| </a:t>
            </a:r>
            <a:r>
              <a:rPr sz="1450" b="1" spc="15" dirty="0">
                <a:latin typeface="Arial"/>
                <a:cs typeface="Arial"/>
              </a:rPr>
              <a:t>Modul 306 </a:t>
            </a:r>
            <a:r>
              <a:rPr sz="1450" b="1" spc="5" dirty="0">
                <a:latin typeface="Arial"/>
                <a:cs typeface="Arial"/>
              </a:rPr>
              <a:t>|</a:t>
            </a:r>
            <a:r>
              <a:rPr sz="1450" b="1" spc="-35" dirty="0">
                <a:latin typeface="Arial"/>
                <a:cs typeface="Arial"/>
              </a:rPr>
              <a:t> </a:t>
            </a:r>
            <a:r>
              <a:rPr sz="1450" b="1" spc="15" dirty="0">
                <a:latin typeface="Arial"/>
                <a:cs typeface="Arial"/>
              </a:rPr>
              <a:t>Uster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0047710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5731" y="9724875"/>
            <a:ext cx="186307" cy="144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2919" y="9724875"/>
            <a:ext cx="3250893" cy="8744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70299" y="9724875"/>
            <a:ext cx="129539" cy="148590"/>
          </a:xfrm>
          <a:custGeom>
            <a:avLst/>
            <a:gdLst/>
            <a:ahLst/>
            <a:cxnLst/>
            <a:rect l="l" t="t" r="r" b="b"/>
            <a:pathLst>
              <a:path w="129539" h="148590">
                <a:moveTo>
                  <a:pt x="43587" y="0"/>
                </a:moveTo>
                <a:lnTo>
                  <a:pt x="0" y="0"/>
                </a:lnTo>
                <a:lnTo>
                  <a:pt x="0" y="88737"/>
                </a:lnTo>
                <a:lnTo>
                  <a:pt x="3976" y="114924"/>
                </a:lnTo>
                <a:lnTo>
                  <a:pt x="15994" y="133463"/>
                </a:lnTo>
                <a:lnTo>
                  <a:pt x="36184" y="144488"/>
                </a:lnTo>
                <a:lnTo>
                  <a:pt x="64680" y="148133"/>
                </a:lnTo>
                <a:lnTo>
                  <a:pt x="92879" y="144488"/>
                </a:lnTo>
                <a:lnTo>
                  <a:pt x="113103" y="133463"/>
                </a:lnTo>
                <a:lnTo>
                  <a:pt x="125285" y="114924"/>
                </a:lnTo>
                <a:lnTo>
                  <a:pt x="125797" y="111637"/>
                </a:lnTo>
                <a:lnTo>
                  <a:pt x="64680" y="111637"/>
                </a:lnTo>
                <a:lnTo>
                  <a:pt x="52486" y="108607"/>
                </a:lnTo>
                <a:lnTo>
                  <a:pt x="46223" y="100813"/>
                </a:lnTo>
                <a:lnTo>
                  <a:pt x="43916" y="90202"/>
                </a:lnTo>
                <a:lnTo>
                  <a:pt x="43587" y="78719"/>
                </a:lnTo>
                <a:lnTo>
                  <a:pt x="43587" y="0"/>
                </a:lnTo>
                <a:close/>
              </a:path>
              <a:path w="129539" h="148590">
                <a:moveTo>
                  <a:pt x="129361" y="0"/>
                </a:moveTo>
                <a:lnTo>
                  <a:pt x="85771" y="0"/>
                </a:lnTo>
                <a:lnTo>
                  <a:pt x="85771" y="78719"/>
                </a:lnTo>
                <a:lnTo>
                  <a:pt x="85441" y="90202"/>
                </a:lnTo>
                <a:lnTo>
                  <a:pt x="83134" y="100813"/>
                </a:lnTo>
                <a:lnTo>
                  <a:pt x="76873" y="108607"/>
                </a:lnTo>
                <a:lnTo>
                  <a:pt x="64680" y="111637"/>
                </a:lnTo>
                <a:lnTo>
                  <a:pt x="125797" y="111637"/>
                </a:lnTo>
                <a:lnTo>
                  <a:pt x="129361" y="88737"/>
                </a:lnTo>
                <a:lnTo>
                  <a:pt x="1293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5126" y="9762087"/>
            <a:ext cx="104139" cy="110489"/>
          </a:xfrm>
          <a:custGeom>
            <a:avLst/>
            <a:gdLst/>
            <a:ahLst/>
            <a:cxnLst/>
            <a:rect l="l" t="t" r="r" b="b"/>
            <a:pathLst>
              <a:path w="104139" h="110490">
                <a:moveTo>
                  <a:pt x="37261" y="72993"/>
                </a:moveTo>
                <a:lnTo>
                  <a:pt x="0" y="72993"/>
                </a:lnTo>
                <a:lnTo>
                  <a:pt x="4955" y="90280"/>
                </a:lnTo>
                <a:lnTo>
                  <a:pt x="16962" y="101797"/>
                </a:lnTo>
                <a:lnTo>
                  <a:pt x="33318" y="108215"/>
                </a:lnTo>
                <a:lnTo>
                  <a:pt x="51321" y="110206"/>
                </a:lnTo>
                <a:lnTo>
                  <a:pt x="70238" y="108517"/>
                </a:lnTo>
                <a:lnTo>
                  <a:pt x="87177" y="102602"/>
                </a:lnTo>
                <a:lnTo>
                  <a:pt x="99371" y="91186"/>
                </a:lnTo>
                <a:lnTo>
                  <a:pt x="100922" y="85158"/>
                </a:lnTo>
                <a:lnTo>
                  <a:pt x="47806" y="85158"/>
                </a:lnTo>
                <a:lnTo>
                  <a:pt x="44291" y="83728"/>
                </a:lnTo>
                <a:lnTo>
                  <a:pt x="42181" y="82296"/>
                </a:lnTo>
                <a:lnTo>
                  <a:pt x="39371" y="79434"/>
                </a:lnTo>
                <a:lnTo>
                  <a:pt x="37965" y="76571"/>
                </a:lnTo>
                <a:lnTo>
                  <a:pt x="37261" y="72993"/>
                </a:lnTo>
                <a:close/>
              </a:path>
              <a:path w="104139" h="110490">
                <a:moveTo>
                  <a:pt x="51321" y="0"/>
                </a:moveTo>
                <a:lnTo>
                  <a:pt x="34735" y="1420"/>
                </a:lnTo>
                <a:lnTo>
                  <a:pt x="18807" y="6530"/>
                </a:lnTo>
                <a:lnTo>
                  <a:pt x="6833" y="16604"/>
                </a:lnTo>
                <a:lnTo>
                  <a:pt x="2109" y="32918"/>
                </a:lnTo>
                <a:lnTo>
                  <a:pt x="4548" y="44905"/>
                </a:lnTo>
                <a:lnTo>
                  <a:pt x="12128" y="54208"/>
                </a:lnTo>
                <a:lnTo>
                  <a:pt x="25244" y="61096"/>
                </a:lnTo>
                <a:lnTo>
                  <a:pt x="44291" y="65837"/>
                </a:lnTo>
                <a:lnTo>
                  <a:pt x="62571" y="69415"/>
                </a:lnTo>
                <a:lnTo>
                  <a:pt x="66086" y="70847"/>
                </a:lnTo>
                <a:lnTo>
                  <a:pt x="66086" y="83012"/>
                </a:lnTo>
                <a:lnTo>
                  <a:pt x="57650" y="85158"/>
                </a:lnTo>
                <a:lnTo>
                  <a:pt x="100922" y="85158"/>
                </a:lnTo>
                <a:lnTo>
                  <a:pt x="104051" y="72993"/>
                </a:lnTo>
                <a:lnTo>
                  <a:pt x="101985" y="61767"/>
                </a:lnTo>
                <a:lnTo>
                  <a:pt x="96493" y="53492"/>
                </a:lnTo>
                <a:lnTo>
                  <a:pt x="88628" y="47633"/>
                </a:lnTo>
                <a:lnTo>
                  <a:pt x="79445" y="43653"/>
                </a:lnTo>
                <a:lnTo>
                  <a:pt x="69316" y="41014"/>
                </a:lnTo>
                <a:lnTo>
                  <a:pt x="51168" y="37614"/>
                </a:lnTo>
                <a:lnTo>
                  <a:pt x="44995" y="35781"/>
                </a:lnTo>
                <a:lnTo>
                  <a:pt x="42181" y="34349"/>
                </a:lnTo>
                <a:lnTo>
                  <a:pt x="40075" y="32918"/>
                </a:lnTo>
                <a:lnTo>
                  <a:pt x="40075" y="23616"/>
                </a:lnTo>
                <a:lnTo>
                  <a:pt x="46401" y="22184"/>
                </a:lnTo>
                <a:lnTo>
                  <a:pt x="97732" y="22184"/>
                </a:lnTo>
                <a:lnTo>
                  <a:pt x="95910" y="16604"/>
                </a:lnTo>
                <a:lnTo>
                  <a:pt x="83926" y="6530"/>
                </a:lnTo>
                <a:lnTo>
                  <a:pt x="68118" y="1420"/>
                </a:lnTo>
                <a:lnTo>
                  <a:pt x="51321" y="0"/>
                </a:lnTo>
                <a:close/>
              </a:path>
              <a:path w="104139" h="110490">
                <a:moveTo>
                  <a:pt x="97732" y="22184"/>
                </a:moveTo>
                <a:lnTo>
                  <a:pt x="54837" y="22184"/>
                </a:lnTo>
                <a:lnTo>
                  <a:pt x="58352" y="22899"/>
                </a:lnTo>
                <a:lnTo>
                  <a:pt x="60462" y="25047"/>
                </a:lnTo>
                <a:lnTo>
                  <a:pt x="63275" y="27193"/>
                </a:lnTo>
                <a:lnTo>
                  <a:pt x="65382" y="29340"/>
                </a:lnTo>
                <a:lnTo>
                  <a:pt x="65382" y="32918"/>
                </a:lnTo>
                <a:lnTo>
                  <a:pt x="101237" y="32918"/>
                </a:lnTo>
                <a:lnTo>
                  <a:pt x="97732" y="2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25504" y="9732747"/>
            <a:ext cx="77470" cy="138430"/>
          </a:xfrm>
          <a:custGeom>
            <a:avLst/>
            <a:gdLst/>
            <a:ahLst/>
            <a:cxnLst/>
            <a:rect l="l" t="t" r="r" b="b"/>
            <a:pathLst>
              <a:path w="77470" h="138429">
                <a:moveTo>
                  <a:pt x="56245" y="56534"/>
                </a:moveTo>
                <a:lnTo>
                  <a:pt x="17576" y="56534"/>
                </a:lnTo>
                <a:lnTo>
                  <a:pt x="17576" y="106628"/>
                </a:lnTo>
                <a:lnTo>
                  <a:pt x="20685" y="123623"/>
                </a:lnTo>
                <a:lnTo>
                  <a:pt x="28737" y="133105"/>
                </a:lnTo>
                <a:lnTo>
                  <a:pt x="39821" y="137220"/>
                </a:lnTo>
                <a:lnTo>
                  <a:pt x="52025" y="138115"/>
                </a:lnTo>
                <a:lnTo>
                  <a:pt x="60464" y="138115"/>
                </a:lnTo>
                <a:lnTo>
                  <a:pt x="69602" y="136683"/>
                </a:lnTo>
                <a:lnTo>
                  <a:pt x="77335" y="136683"/>
                </a:lnTo>
                <a:lnTo>
                  <a:pt x="77335" y="106628"/>
                </a:lnTo>
                <a:lnTo>
                  <a:pt x="58354" y="106628"/>
                </a:lnTo>
                <a:lnTo>
                  <a:pt x="56245" y="103049"/>
                </a:lnTo>
                <a:lnTo>
                  <a:pt x="56245" y="56534"/>
                </a:lnTo>
                <a:close/>
              </a:path>
              <a:path w="77470" h="138429">
                <a:moveTo>
                  <a:pt x="77335" y="31488"/>
                </a:moveTo>
                <a:lnTo>
                  <a:pt x="0" y="31488"/>
                </a:lnTo>
                <a:lnTo>
                  <a:pt x="0" y="56534"/>
                </a:lnTo>
                <a:lnTo>
                  <a:pt x="77335" y="56534"/>
                </a:lnTo>
                <a:lnTo>
                  <a:pt x="77335" y="31488"/>
                </a:lnTo>
                <a:close/>
              </a:path>
              <a:path w="77470" h="138429">
                <a:moveTo>
                  <a:pt x="56245" y="0"/>
                </a:moveTo>
                <a:lnTo>
                  <a:pt x="17576" y="0"/>
                </a:lnTo>
                <a:lnTo>
                  <a:pt x="17576" y="31488"/>
                </a:lnTo>
                <a:lnTo>
                  <a:pt x="56245" y="31488"/>
                </a:lnTo>
                <a:lnTo>
                  <a:pt x="56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11276" y="9762087"/>
            <a:ext cx="113030" cy="110489"/>
          </a:xfrm>
          <a:custGeom>
            <a:avLst/>
            <a:gdLst/>
            <a:ahLst/>
            <a:cxnLst/>
            <a:rect l="l" t="t" r="r" b="b"/>
            <a:pathLst>
              <a:path w="113029" h="110490">
                <a:moveTo>
                  <a:pt x="54134" y="0"/>
                </a:moveTo>
                <a:lnTo>
                  <a:pt x="32032" y="4383"/>
                </a:lnTo>
                <a:lnTo>
                  <a:pt x="14939" y="16280"/>
                </a:lnTo>
                <a:lnTo>
                  <a:pt x="3910" y="33813"/>
                </a:lnTo>
                <a:lnTo>
                  <a:pt x="0" y="55103"/>
                </a:lnTo>
                <a:lnTo>
                  <a:pt x="4361" y="78505"/>
                </a:lnTo>
                <a:lnTo>
                  <a:pt x="16434" y="95803"/>
                </a:lnTo>
                <a:lnTo>
                  <a:pt x="34702" y="106527"/>
                </a:lnTo>
                <a:lnTo>
                  <a:pt x="57649" y="110206"/>
                </a:lnTo>
                <a:lnTo>
                  <a:pt x="74589" y="108170"/>
                </a:lnTo>
                <a:lnTo>
                  <a:pt x="89814" y="101976"/>
                </a:lnTo>
                <a:lnTo>
                  <a:pt x="102140" y="91487"/>
                </a:lnTo>
                <a:lnTo>
                  <a:pt x="106031" y="84443"/>
                </a:lnTo>
                <a:lnTo>
                  <a:pt x="57649" y="84443"/>
                </a:lnTo>
                <a:lnTo>
                  <a:pt x="49323" y="82911"/>
                </a:lnTo>
                <a:lnTo>
                  <a:pt x="43238" y="78629"/>
                </a:lnTo>
                <a:lnTo>
                  <a:pt x="39261" y="72065"/>
                </a:lnTo>
                <a:lnTo>
                  <a:pt x="37262" y="63690"/>
                </a:lnTo>
                <a:lnTo>
                  <a:pt x="112489" y="63690"/>
                </a:lnTo>
                <a:lnTo>
                  <a:pt x="109904" y="42937"/>
                </a:lnTo>
                <a:lnTo>
                  <a:pt x="37964" y="42937"/>
                </a:lnTo>
                <a:lnTo>
                  <a:pt x="40051" y="35423"/>
                </a:lnTo>
                <a:lnTo>
                  <a:pt x="44115" y="30056"/>
                </a:lnTo>
                <a:lnTo>
                  <a:pt x="50025" y="26836"/>
                </a:lnTo>
                <a:lnTo>
                  <a:pt x="57649" y="25762"/>
                </a:lnTo>
                <a:lnTo>
                  <a:pt x="103446" y="25762"/>
                </a:lnTo>
                <a:lnTo>
                  <a:pt x="98603" y="16548"/>
                </a:lnTo>
                <a:lnTo>
                  <a:pt x="80455" y="4215"/>
                </a:lnTo>
                <a:lnTo>
                  <a:pt x="54134" y="0"/>
                </a:lnTo>
                <a:close/>
              </a:path>
              <a:path w="113029" h="110490">
                <a:moveTo>
                  <a:pt x="110379" y="76571"/>
                </a:moveTo>
                <a:lnTo>
                  <a:pt x="73819" y="76571"/>
                </a:lnTo>
                <a:lnTo>
                  <a:pt x="71009" y="81580"/>
                </a:lnTo>
                <a:lnTo>
                  <a:pt x="63979" y="84443"/>
                </a:lnTo>
                <a:lnTo>
                  <a:pt x="106031" y="84443"/>
                </a:lnTo>
                <a:lnTo>
                  <a:pt x="110379" y="76571"/>
                </a:lnTo>
                <a:close/>
              </a:path>
              <a:path w="113029" h="110490">
                <a:moveTo>
                  <a:pt x="103446" y="25762"/>
                </a:moveTo>
                <a:lnTo>
                  <a:pt x="68195" y="25762"/>
                </a:lnTo>
                <a:lnTo>
                  <a:pt x="75225" y="33634"/>
                </a:lnTo>
                <a:lnTo>
                  <a:pt x="75225" y="42937"/>
                </a:lnTo>
                <a:lnTo>
                  <a:pt x="109904" y="42937"/>
                </a:lnTo>
                <a:lnTo>
                  <a:pt x="109105" y="36530"/>
                </a:lnTo>
                <a:lnTo>
                  <a:pt x="103446" y="25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0638" y="9762087"/>
            <a:ext cx="78740" cy="107950"/>
          </a:xfrm>
          <a:custGeom>
            <a:avLst/>
            <a:gdLst/>
            <a:ahLst/>
            <a:cxnLst/>
            <a:rect l="l" t="t" r="r" b="b"/>
            <a:pathLst>
              <a:path w="78739" h="107950">
                <a:moveTo>
                  <a:pt x="37964" y="2147"/>
                </a:moveTo>
                <a:lnTo>
                  <a:pt x="0" y="2147"/>
                </a:lnTo>
                <a:lnTo>
                  <a:pt x="0" y="107343"/>
                </a:lnTo>
                <a:lnTo>
                  <a:pt x="39370" y="107343"/>
                </a:lnTo>
                <a:lnTo>
                  <a:pt x="39370" y="65837"/>
                </a:lnTo>
                <a:lnTo>
                  <a:pt x="40930" y="51558"/>
                </a:lnTo>
                <a:lnTo>
                  <a:pt x="45521" y="41774"/>
                </a:lnTo>
                <a:lnTo>
                  <a:pt x="53013" y="36150"/>
                </a:lnTo>
                <a:lnTo>
                  <a:pt x="63274" y="34349"/>
                </a:lnTo>
                <a:lnTo>
                  <a:pt x="78741" y="34349"/>
                </a:lnTo>
                <a:lnTo>
                  <a:pt x="78741" y="19321"/>
                </a:lnTo>
                <a:lnTo>
                  <a:pt x="37964" y="19321"/>
                </a:lnTo>
                <a:lnTo>
                  <a:pt x="37964" y="2147"/>
                </a:lnTo>
                <a:close/>
              </a:path>
              <a:path w="78739" h="107950">
                <a:moveTo>
                  <a:pt x="78741" y="34349"/>
                </a:moveTo>
                <a:lnTo>
                  <a:pt x="71009" y="34349"/>
                </a:lnTo>
                <a:lnTo>
                  <a:pt x="74524" y="35065"/>
                </a:lnTo>
                <a:lnTo>
                  <a:pt x="78741" y="36497"/>
                </a:lnTo>
                <a:lnTo>
                  <a:pt x="78741" y="34349"/>
                </a:lnTo>
                <a:close/>
              </a:path>
              <a:path w="78739" h="107950">
                <a:moveTo>
                  <a:pt x="71009" y="0"/>
                </a:moveTo>
                <a:lnTo>
                  <a:pt x="66789" y="0"/>
                </a:lnTo>
                <a:lnTo>
                  <a:pt x="57243" y="1207"/>
                </a:lnTo>
                <a:lnTo>
                  <a:pt x="49476" y="4830"/>
                </a:lnTo>
                <a:lnTo>
                  <a:pt x="43160" y="10868"/>
                </a:lnTo>
                <a:lnTo>
                  <a:pt x="37964" y="19321"/>
                </a:lnTo>
                <a:lnTo>
                  <a:pt x="78741" y="19321"/>
                </a:lnTo>
                <a:lnTo>
                  <a:pt x="78741" y="1431"/>
                </a:lnTo>
                <a:lnTo>
                  <a:pt x="74524" y="716"/>
                </a:lnTo>
                <a:lnTo>
                  <a:pt x="71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3076" y="10663053"/>
            <a:ext cx="243254" cy="143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08829" y="10699549"/>
            <a:ext cx="78105" cy="107950"/>
          </a:xfrm>
          <a:custGeom>
            <a:avLst/>
            <a:gdLst/>
            <a:ahLst/>
            <a:cxnLst/>
            <a:rect l="l" t="t" r="r" b="b"/>
            <a:pathLst>
              <a:path w="78105" h="107950">
                <a:moveTo>
                  <a:pt x="37261" y="2862"/>
                </a:moveTo>
                <a:lnTo>
                  <a:pt x="0" y="2862"/>
                </a:lnTo>
                <a:lnTo>
                  <a:pt x="0" y="107342"/>
                </a:lnTo>
                <a:lnTo>
                  <a:pt x="39370" y="107342"/>
                </a:lnTo>
                <a:lnTo>
                  <a:pt x="39370" y="65836"/>
                </a:lnTo>
                <a:lnTo>
                  <a:pt x="40820" y="51558"/>
                </a:lnTo>
                <a:lnTo>
                  <a:pt x="45170" y="41774"/>
                </a:lnTo>
                <a:lnTo>
                  <a:pt x="52421" y="36149"/>
                </a:lnTo>
                <a:lnTo>
                  <a:pt x="62571" y="34349"/>
                </a:lnTo>
                <a:lnTo>
                  <a:pt x="78038" y="34349"/>
                </a:lnTo>
                <a:lnTo>
                  <a:pt x="78038" y="19321"/>
                </a:lnTo>
                <a:lnTo>
                  <a:pt x="37261" y="19321"/>
                </a:lnTo>
                <a:lnTo>
                  <a:pt x="37261" y="2862"/>
                </a:lnTo>
                <a:close/>
              </a:path>
              <a:path w="78105" h="107950">
                <a:moveTo>
                  <a:pt x="78038" y="34349"/>
                </a:moveTo>
                <a:lnTo>
                  <a:pt x="71008" y="34349"/>
                </a:lnTo>
                <a:lnTo>
                  <a:pt x="74523" y="35065"/>
                </a:lnTo>
                <a:lnTo>
                  <a:pt x="78038" y="36496"/>
                </a:lnTo>
                <a:lnTo>
                  <a:pt x="78038" y="34349"/>
                </a:lnTo>
                <a:close/>
              </a:path>
              <a:path w="78105" h="107950">
                <a:moveTo>
                  <a:pt x="71008" y="0"/>
                </a:moveTo>
                <a:lnTo>
                  <a:pt x="66789" y="0"/>
                </a:lnTo>
                <a:lnTo>
                  <a:pt x="57243" y="1207"/>
                </a:lnTo>
                <a:lnTo>
                  <a:pt x="49477" y="4830"/>
                </a:lnTo>
                <a:lnTo>
                  <a:pt x="43160" y="10868"/>
                </a:lnTo>
                <a:lnTo>
                  <a:pt x="37964" y="19321"/>
                </a:lnTo>
                <a:lnTo>
                  <a:pt x="78038" y="19321"/>
                </a:lnTo>
                <a:lnTo>
                  <a:pt x="78038" y="1431"/>
                </a:lnTo>
                <a:lnTo>
                  <a:pt x="71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93897" y="10670209"/>
            <a:ext cx="78105" cy="138430"/>
          </a:xfrm>
          <a:custGeom>
            <a:avLst/>
            <a:gdLst/>
            <a:ahLst/>
            <a:cxnLst/>
            <a:rect l="l" t="t" r="r" b="b"/>
            <a:pathLst>
              <a:path w="78105" h="138429">
                <a:moveTo>
                  <a:pt x="56946" y="56533"/>
                </a:moveTo>
                <a:lnTo>
                  <a:pt x="17576" y="56533"/>
                </a:lnTo>
                <a:lnTo>
                  <a:pt x="17576" y="106627"/>
                </a:lnTo>
                <a:lnTo>
                  <a:pt x="20795" y="123623"/>
                </a:lnTo>
                <a:lnTo>
                  <a:pt x="29089" y="133105"/>
                </a:lnTo>
                <a:lnTo>
                  <a:pt x="40414" y="137220"/>
                </a:lnTo>
                <a:lnTo>
                  <a:pt x="52729" y="138114"/>
                </a:lnTo>
                <a:lnTo>
                  <a:pt x="61165" y="138114"/>
                </a:lnTo>
                <a:lnTo>
                  <a:pt x="70305" y="136683"/>
                </a:lnTo>
                <a:lnTo>
                  <a:pt x="78038" y="136683"/>
                </a:lnTo>
                <a:lnTo>
                  <a:pt x="78038" y="106627"/>
                </a:lnTo>
                <a:lnTo>
                  <a:pt x="59056" y="106627"/>
                </a:lnTo>
                <a:lnTo>
                  <a:pt x="56946" y="103049"/>
                </a:lnTo>
                <a:lnTo>
                  <a:pt x="56946" y="56533"/>
                </a:lnTo>
                <a:close/>
              </a:path>
              <a:path w="78105" h="138429">
                <a:moveTo>
                  <a:pt x="78038" y="32202"/>
                </a:moveTo>
                <a:lnTo>
                  <a:pt x="0" y="32202"/>
                </a:lnTo>
                <a:lnTo>
                  <a:pt x="0" y="56533"/>
                </a:lnTo>
                <a:lnTo>
                  <a:pt x="78038" y="56533"/>
                </a:lnTo>
                <a:lnTo>
                  <a:pt x="78038" y="32202"/>
                </a:lnTo>
                <a:close/>
              </a:path>
              <a:path w="78105" h="138429">
                <a:moveTo>
                  <a:pt x="56946" y="0"/>
                </a:moveTo>
                <a:lnTo>
                  <a:pt x="17576" y="0"/>
                </a:lnTo>
                <a:lnTo>
                  <a:pt x="17576" y="32202"/>
                </a:lnTo>
                <a:lnTo>
                  <a:pt x="56946" y="32202"/>
                </a:lnTo>
                <a:lnTo>
                  <a:pt x="56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78966" y="10699549"/>
            <a:ext cx="103505" cy="110489"/>
          </a:xfrm>
          <a:custGeom>
            <a:avLst/>
            <a:gdLst/>
            <a:ahLst/>
            <a:cxnLst/>
            <a:rect l="l" t="t" r="r" b="b"/>
            <a:pathLst>
              <a:path w="103505" h="110490">
                <a:moveTo>
                  <a:pt x="37261" y="72993"/>
                </a:moveTo>
                <a:lnTo>
                  <a:pt x="0" y="72993"/>
                </a:lnTo>
                <a:lnTo>
                  <a:pt x="4855" y="90279"/>
                </a:lnTo>
                <a:lnTo>
                  <a:pt x="16697" y="101796"/>
                </a:lnTo>
                <a:lnTo>
                  <a:pt x="33021" y="108215"/>
                </a:lnTo>
                <a:lnTo>
                  <a:pt x="51323" y="110205"/>
                </a:lnTo>
                <a:lnTo>
                  <a:pt x="69832" y="108516"/>
                </a:lnTo>
                <a:lnTo>
                  <a:pt x="86563" y="102601"/>
                </a:lnTo>
                <a:lnTo>
                  <a:pt x="98679" y="91185"/>
                </a:lnTo>
                <a:lnTo>
                  <a:pt x="100226" y="85158"/>
                </a:lnTo>
                <a:lnTo>
                  <a:pt x="47807" y="85158"/>
                </a:lnTo>
                <a:lnTo>
                  <a:pt x="44292" y="83727"/>
                </a:lnTo>
                <a:lnTo>
                  <a:pt x="42183" y="82296"/>
                </a:lnTo>
                <a:lnTo>
                  <a:pt x="39371" y="79433"/>
                </a:lnTo>
                <a:lnTo>
                  <a:pt x="37261" y="76571"/>
                </a:lnTo>
                <a:lnTo>
                  <a:pt x="37261" y="72993"/>
                </a:lnTo>
                <a:close/>
              </a:path>
              <a:path w="103505" h="110490">
                <a:moveTo>
                  <a:pt x="50620" y="0"/>
                </a:moveTo>
                <a:lnTo>
                  <a:pt x="34439" y="1420"/>
                </a:lnTo>
                <a:lnTo>
                  <a:pt x="18719" y="6530"/>
                </a:lnTo>
                <a:lnTo>
                  <a:pt x="6822" y="16604"/>
                </a:lnTo>
                <a:lnTo>
                  <a:pt x="2109" y="32918"/>
                </a:lnTo>
                <a:lnTo>
                  <a:pt x="4449" y="44905"/>
                </a:lnTo>
                <a:lnTo>
                  <a:pt x="11864" y="54208"/>
                </a:lnTo>
                <a:lnTo>
                  <a:pt x="24947" y="61095"/>
                </a:lnTo>
                <a:lnTo>
                  <a:pt x="44292" y="65836"/>
                </a:lnTo>
                <a:lnTo>
                  <a:pt x="62571" y="69414"/>
                </a:lnTo>
                <a:lnTo>
                  <a:pt x="66086" y="70846"/>
                </a:lnTo>
                <a:lnTo>
                  <a:pt x="66086" y="83011"/>
                </a:lnTo>
                <a:lnTo>
                  <a:pt x="57650" y="85158"/>
                </a:lnTo>
                <a:lnTo>
                  <a:pt x="100226" y="85158"/>
                </a:lnTo>
                <a:lnTo>
                  <a:pt x="103348" y="72993"/>
                </a:lnTo>
                <a:lnTo>
                  <a:pt x="101382" y="61766"/>
                </a:lnTo>
                <a:lnTo>
                  <a:pt x="96054" y="53492"/>
                </a:lnTo>
                <a:lnTo>
                  <a:pt x="88222" y="47633"/>
                </a:lnTo>
                <a:lnTo>
                  <a:pt x="78742" y="43652"/>
                </a:lnTo>
                <a:lnTo>
                  <a:pt x="68910" y="41013"/>
                </a:lnTo>
                <a:lnTo>
                  <a:pt x="50565" y="37614"/>
                </a:lnTo>
                <a:lnTo>
                  <a:pt x="44292" y="35780"/>
                </a:lnTo>
                <a:lnTo>
                  <a:pt x="40074" y="32918"/>
                </a:lnTo>
                <a:lnTo>
                  <a:pt x="40074" y="23615"/>
                </a:lnTo>
                <a:lnTo>
                  <a:pt x="46401" y="22184"/>
                </a:lnTo>
                <a:lnTo>
                  <a:pt x="97290" y="22184"/>
                </a:lnTo>
                <a:lnTo>
                  <a:pt x="95604" y="16604"/>
                </a:lnTo>
                <a:lnTo>
                  <a:pt x="83751" y="6530"/>
                </a:lnTo>
                <a:lnTo>
                  <a:pt x="67811" y="1420"/>
                </a:lnTo>
                <a:lnTo>
                  <a:pt x="50620" y="0"/>
                </a:lnTo>
                <a:close/>
              </a:path>
              <a:path w="103505" h="110490">
                <a:moveTo>
                  <a:pt x="97290" y="22184"/>
                </a:moveTo>
                <a:lnTo>
                  <a:pt x="54838" y="22184"/>
                </a:lnTo>
                <a:lnTo>
                  <a:pt x="58353" y="22899"/>
                </a:lnTo>
                <a:lnTo>
                  <a:pt x="60463" y="25046"/>
                </a:lnTo>
                <a:lnTo>
                  <a:pt x="63274" y="27193"/>
                </a:lnTo>
                <a:lnTo>
                  <a:pt x="64680" y="29340"/>
                </a:lnTo>
                <a:lnTo>
                  <a:pt x="64680" y="32918"/>
                </a:lnTo>
                <a:lnTo>
                  <a:pt x="100536" y="32918"/>
                </a:lnTo>
                <a:lnTo>
                  <a:pt x="97290" y="2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94266" y="10699549"/>
            <a:ext cx="109220" cy="110489"/>
          </a:xfrm>
          <a:custGeom>
            <a:avLst/>
            <a:gdLst/>
            <a:ahLst/>
            <a:cxnLst/>
            <a:rect l="l" t="t" r="r" b="b"/>
            <a:pathLst>
              <a:path w="109219" h="110490">
                <a:moveTo>
                  <a:pt x="55540" y="0"/>
                </a:moveTo>
                <a:lnTo>
                  <a:pt x="33812" y="3980"/>
                </a:lnTo>
                <a:lnTo>
                  <a:pt x="16170" y="15206"/>
                </a:lnTo>
                <a:lnTo>
                  <a:pt x="4328" y="32605"/>
                </a:lnTo>
                <a:lnTo>
                  <a:pt x="0" y="55102"/>
                </a:lnTo>
                <a:lnTo>
                  <a:pt x="4328" y="77599"/>
                </a:lnTo>
                <a:lnTo>
                  <a:pt x="16170" y="94998"/>
                </a:lnTo>
                <a:lnTo>
                  <a:pt x="33812" y="106224"/>
                </a:lnTo>
                <a:lnTo>
                  <a:pt x="55540" y="110205"/>
                </a:lnTo>
                <a:lnTo>
                  <a:pt x="74962" y="107197"/>
                </a:lnTo>
                <a:lnTo>
                  <a:pt x="91220" y="98487"/>
                </a:lnTo>
                <a:lnTo>
                  <a:pt x="102996" y="84543"/>
                </a:lnTo>
                <a:lnTo>
                  <a:pt x="104171" y="80864"/>
                </a:lnTo>
                <a:lnTo>
                  <a:pt x="56244" y="80864"/>
                </a:lnTo>
                <a:lnTo>
                  <a:pt x="47269" y="78651"/>
                </a:lnTo>
                <a:lnTo>
                  <a:pt x="41919" y="72814"/>
                </a:lnTo>
                <a:lnTo>
                  <a:pt x="39338" y="64562"/>
                </a:lnTo>
                <a:lnTo>
                  <a:pt x="38667" y="55102"/>
                </a:lnTo>
                <a:lnTo>
                  <a:pt x="39338" y="45531"/>
                </a:lnTo>
                <a:lnTo>
                  <a:pt x="41919" y="37033"/>
                </a:lnTo>
                <a:lnTo>
                  <a:pt x="47269" y="30950"/>
                </a:lnTo>
                <a:lnTo>
                  <a:pt x="56244" y="28624"/>
                </a:lnTo>
                <a:lnTo>
                  <a:pt x="103735" y="28624"/>
                </a:lnTo>
                <a:lnTo>
                  <a:pt x="102304" y="23548"/>
                </a:lnTo>
                <a:lnTo>
                  <a:pt x="90781" y="10376"/>
                </a:lnTo>
                <a:lnTo>
                  <a:pt x="74644" y="2571"/>
                </a:lnTo>
                <a:lnTo>
                  <a:pt x="55540" y="0"/>
                </a:lnTo>
                <a:close/>
              </a:path>
              <a:path w="109219" h="110490">
                <a:moveTo>
                  <a:pt x="108972" y="65836"/>
                </a:moveTo>
                <a:lnTo>
                  <a:pt x="71710" y="65836"/>
                </a:lnTo>
                <a:lnTo>
                  <a:pt x="71008" y="73708"/>
                </a:lnTo>
                <a:lnTo>
                  <a:pt x="64680" y="80864"/>
                </a:lnTo>
                <a:lnTo>
                  <a:pt x="104171" y="80864"/>
                </a:lnTo>
                <a:lnTo>
                  <a:pt x="108972" y="65836"/>
                </a:lnTo>
                <a:close/>
              </a:path>
              <a:path w="109219" h="110490">
                <a:moveTo>
                  <a:pt x="103735" y="28624"/>
                </a:moveTo>
                <a:lnTo>
                  <a:pt x="60462" y="28624"/>
                </a:lnTo>
                <a:lnTo>
                  <a:pt x="63977" y="30055"/>
                </a:lnTo>
                <a:lnTo>
                  <a:pt x="66086" y="32202"/>
                </a:lnTo>
                <a:lnTo>
                  <a:pt x="68899" y="34349"/>
                </a:lnTo>
                <a:lnTo>
                  <a:pt x="70304" y="37927"/>
                </a:lnTo>
                <a:lnTo>
                  <a:pt x="70304" y="42221"/>
                </a:lnTo>
                <a:lnTo>
                  <a:pt x="107566" y="42221"/>
                </a:lnTo>
                <a:lnTo>
                  <a:pt x="103735" y="28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19409" y="10663053"/>
            <a:ext cx="107950" cy="144145"/>
          </a:xfrm>
          <a:custGeom>
            <a:avLst/>
            <a:gdLst/>
            <a:ahLst/>
            <a:cxnLst/>
            <a:rect l="l" t="t" r="r" b="b"/>
            <a:pathLst>
              <a:path w="107950" h="144145">
                <a:moveTo>
                  <a:pt x="39370" y="0"/>
                </a:moveTo>
                <a:lnTo>
                  <a:pt x="0" y="0"/>
                </a:lnTo>
                <a:lnTo>
                  <a:pt x="0" y="143839"/>
                </a:lnTo>
                <a:lnTo>
                  <a:pt x="39370" y="143839"/>
                </a:lnTo>
                <a:lnTo>
                  <a:pt x="39370" y="88736"/>
                </a:lnTo>
                <a:lnTo>
                  <a:pt x="40897" y="78248"/>
                </a:lnTo>
                <a:lnTo>
                  <a:pt x="44731" y="71919"/>
                </a:lnTo>
                <a:lnTo>
                  <a:pt x="49751" y="68811"/>
                </a:lnTo>
                <a:lnTo>
                  <a:pt x="54838" y="67983"/>
                </a:lnTo>
                <a:lnTo>
                  <a:pt x="106886" y="67983"/>
                </a:lnTo>
                <a:lnTo>
                  <a:pt x="104633" y="56120"/>
                </a:lnTo>
                <a:lnTo>
                  <a:pt x="100297" y="50093"/>
                </a:lnTo>
                <a:lnTo>
                  <a:pt x="39370" y="50093"/>
                </a:lnTo>
                <a:lnTo>
                  <a:pt x="39370" y="0"/>
                </a:lnTo>
                <a:close/>
              </a:path>
              <a:path w="107950" h="144145">
                <a:moveTo>
                  <a:pt x="106886" y="67983"/>
                </a:moveTo>
                <a:lnTo>
                  <a:pt x="66789" y="67983"/>
                </a:lnTo>
                <a:lnTo>
                  <a:pt x="68195" y="76571"/>
                </a:lnTo>
                <a:lnTo>
                  <a:pt x="68195" y="143839"/>
                </a:lnTo>
                <a:lnTo>
                  <a:pt x="107566" y="143839"/>
                </a:lnTo>
                <a:lnTo>
                  <a:pt x="107566" y="71561"/>
                </a:lnTo>
                <a:lnTo>
                  <a:pt x="106886" y="67983"/>
                </a:lnTo>
                <a:close/>
              </a:path>
              <a:path w="107950" h="144145">
                <a:moveTo>
                  <a:pt x="71710" y="36496"/>
                </a:moveTo>
                <a:lnTo>
                  <a:pt x="60835" y="37514"/>
                </a:lnTo>
                <a:lnTo>
                  <a:pt x="52201" y="40343"/>
                </a:lnTo>
                <a:lnTo>
                  <a:pt x="45412" y="44647"/>
                </a:lnTo>
                <a:lnTo>
                  <a:pt x="40074" y="50093"/>
                </a:lnTo>
                <a:lnTo>
                  <a:pt x="100297" y="50093"/>
                </a:lnTo>
                <a:lnTo>
                  <a:pt x="96757" y="45173"/>
                </a:lnTo>
                <a:lnTo>
                  <a:pt x="85321" y="38654"/>
                </a:lnTo>
                <a:lnTo>
                  <a:pt x="71710" y="36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41739" y="10699549"/>
            <a:ext cx="112395" cy="110489"/>
          </a:xfrm>
          <a:custGeom>
            <a:avLst/>
            <a:gdLst/>
            <a:ahLst/>
            <a:cxnLst/>
            <a:rect l="l" t="t" r="r" b="b"/>
            <a:pathLst>
              <a:path w="112394" h="110490">
                <a:moveTo>
                  <a:pt x="105153" y="23615"/>
                </a:moveTo>
                <a:lnTo>
                  <a:pt x="62571" y="23615"/>
                </a:lnTo>
                <a:lnTo>
                  <a:pt x="68898" y="26477"/>
                </a:lnTo>
                <a:lnTo>
                  <a:pt x="68898" y="40074"/>
                </a:lnTo>
                <a:lnTo>
                  <a:pt x="63977" y="41505"/>
                </a:lnTo>
                <a:lnTo>
                  <a:pt x="58353" y="42221"/>
                </a:lnTo>
                <a:lnTo>
                  <a:pt x="40930" y="44994"/>
                </a:lnTo>
                <a:lnTo>
                  <a:pt x="21794" y="49377"/>
                </a:lnTo>
                <a:lnTo>
                  <a:pt x="6349" y="59127"/>
                </a:lnTo>
                <a:lnTo>
                  <a:pt x="0" y="78002"/>
                </a:lnTo>
                <a:lnTo>
                  <a:pt x="2944" y="92393"/>
                </a:lnTo>
                <a:lnTo>
                  <a:pt x="10897" y="102422"/>
                </a:lnTo>
                <a:lnTo>
                  <a:pt x="22542" y="108293"/>
                </a:lnTo>
                <a:lnTo>
                  <a:pt x="36559" y="110205"/>
                </a:lnTo>
                <a:lnTo>
                  <a:pt x="45874" y="109601"/>
                </a:lnTo>
                <a:lnTo>
                  <a:pt x="54662" y="107521"/>
                </a:lnTo>
                <a:lnTo>
                  <a:pt x="62659" y="103563"/>
                </a:lnTo>
                <a:lnTo>
                  <a:pt x="69602" y="97324"/>
                </a:lnTo>
                <a:lnTo>
                  <a:pt x="106863" y="97324"/>
                </a:lnTo>
                <a:lnTo>
                  <a:pt x="106863" y="86589"/>
                </a:lnTo>
                <a:lnTo>
                  <a:pt x="45698" y="86589"/>
                </a:lnTo>
                <a:lnTo>
                  <a:pt x="40074" y="81580"/>
                </a:lnTo>
                <a:lnTo>
                  <a:pt x="40074" y="69414"/>
                </a:lnTo>
                <a:lnTo>
                  <a:pt x="44995" y="67268"/>
                </a:lnTo>
                <a:lnTo>
                  <a:pt x="53431" y="65121"/>
                </a:lnTo>
                <a:lnTo>
                  <a:pt x="59055" y="64405"/>
                </a:lnTo>
                <a:lnTo>
                  <a:pt x="64680" y="62974"/>
                </a:lnTo>
                <a:lnTo>
                  <a:pt x="68898" y="60111"/>
                </a:lnTo>
                <a:lnTo>
                  <a:pt x="106863" y="60111"/>
                </a:lnTo>
                <a:lnTo>
                  <a:pt x="106827" y="40074"/>
                </a:lnTo>
                <a:lnTo>
                  <a:pt x="106105" y="25963"/>
                </a:lnTo>
                <a:lnTo>
                  <a:pt x="105153" y="23615"/>
                </a:lnTo>
                <a:close/>
              </a:path>
              <a:path w="112394" h="110490">
                <a:moveTo>
                  <a:pt x="106863" y="97324"/>
                </a:moveTo>
                <a:lnTo>
                  <a:pt x="70304" y="97324"/>
                </a:lnTo>
                <a:lnTo>
                  <a:pt x="69602" y="100186"/>
                </a:lnTo>
                <a:lnTo>
                  <a:pt x="70304" y="104480"/>
                </a:lnTo>
                <a:lnTo>
                  <a:pt x="71710" y="107342"/>
                </a:lnTo>
                <a:lnTo>
                  <a:pt x="111785" y="107342"/>
                </a:lnTo>
                <a:lnTo>
                  <a:pt x="106863" y="100902"/>
                </a:lnTo>
                <a:lnTo>
                  <a:pt x="106863" y="97324"/>
                </a:lnTo>
                <a:close/>
              </a:path>
              <a:path w="112394" h="110490">
                <a:moveTo>
                  <a:pt x="106863" y="60111"/>
                </a:moveTo>
                <a:lnTo>
                  <a:pt x="68898" y="60111"/>
                </a:lnTo>
                <a:lnTo>
                  <a:pt x="68898" y="70130"/>
                </a:lnTo>
                <a:lnTo>
                  <a:pt x="68195" y="80864"/>
                </a:lnTo>
                <a:lnTo>
                  <a:pt x="61868" y="86589"/>
                </a:lnTo>
                <a:lnTo>
                  <a:pt x="106863" y="86589"/>
                </a:lnTo>
                <a:lnTo>
                  <a:pt x="106863" y="60111"/>
                </a:lnTo>
                <a:close/>
              </a:path>
              <a:path w="112394" h="110490">
                <a:moveTo>
                  <a:pt x="58353" y="0"/>
                </a:moveTo>
                <a:lnTo>
                  <a:pt x="39821" y="1241"/>
                </a:lnTo>
                <a:lnTo>
                  <a:pt x="22937" y="6172"/>
                </a:lnTo>
                <a:lnTo>
                  <a:pt x="10403" y="16604"/>
                </a:lnTo>
                <a:lnTo>
                  <a:pt x="4921" y="34349"/>
                </a:lnTo>
                <a:lnTo>
                  <a:pt x="41480" y="34349"/>
                </a:lnTo>
                <a:lnTo>
                  <a:pt x="41480" y="30055"/>
                </a:lnTo>
                <a:lnTo>
                  <a:pt x="44291" y="23615"/>
                </a:lnTo>
                <a:lnTo>
                  <a:pt x="105153" y="23615"/>
                </a:lnTo>
                <a:lnTo>
                  <a:pt x="100799" y="12881"/>
                </a:lnTo>
                <a:lnTo>
                  <a:pt x="86398" y="3555"/>
                </a:lnTo>
                <a:lnTo>
                  <a:pt x="583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9852" y="10663053"/>
            <a:ext cx="76200" cy="144145"/>
          </a:xfrm>
          <a:custGeom>
            <a:avLst/>
            <a:gdLst/>
            <a:ahLst/>
            <a:cxnLst/>
            <a:rect l="l" t="t" r="r" b="b"/>
            <a:pathLst>
              <a:path w="76200" h="144145">
                <a:moveTo>
                  <a:pt x="55540" y="63690"/>
                </a:moveTo>
                <a:lnTo>
                  <a:pt x="16169" y="63690"/>
                </a:lnTo>
                <a:lnTo>
                  <a:pt x="16169" y="143839"/>
                </a:lnTo>
                <a:lnTo>
                  <a:pt x="55540" y="143839"/>
                </a:lnTo>
                <a:lnTo>
                  <a:pt x="55540" y="63690"/>
                </a:lnTo>
                <a:close/>
              </a:path>
              <a:path w="76200" h="144145">
                <a:moveTo>
                  <a:pt x="75225" y="39359"/>
                </a:moveTo>
                <a:lnTo>
                  <a:pt x="0" y="39359"/>
                </a:lnTo>
                <a:lnTo>
                  <a:pt x="0" y="63690"/>
                </a:lnTo>
                <a:lnTo>
                  <a:pt x="75225" y="63690"/>
                </a:lnTo>
                <a:lnTo>
                  <a:pt x="75225" y="39359"/>
                </a:lnTo>
                <a:close/>
              </a:path>
              <a:path w="76200" h="144145">
                <a:moveTo>
                  <a:pt x="70304" y="0"/>
                </a:moveTo>
                <a:lnTo>
                  <a:pt x="58352" y="0"/>
                </a:lnTo>
                <a:lnTo>
                  <a:pt x="47729" y="245"/>
                </a:lnTo>
                <a:lnTo>
                  <a:pt x="17136" y="23257"/>
                </a:lnTo>
                <a:lnTo>
                  <a:pt x="16092" y="31241"/>
                </a:lnTo>
                <a:lnTo>
                  <a:pt x="16169" y="39359"/>
                </a:lnTo>
                <a:lnTo>
                  <a:pt x="54837" y="39359"/>
                </a:lnTo>
                <a:lnTo>
                  <a:pt x="54134" y="29340"/>
                </a:lnTo>
                <a:lnTo>
                  <a:pt x="56946" y="26477"/>
                </a:lnTo>
                <a:lnTo>
                  <a:pt x="75928" y="26477"/>
                </a:lnTo>
                <a:lnTo>
                  <a:pt x="75928" y="715"/>
                </a:lnTo>
                <a:lnTo>
                  <a:pt x="70304" y="0"/>
                </a:lnTo>
                <a:close/>
              </a:path>
              <a:path w="76200" h="144145">
                <a:moveTo>
                  <a:pt x="75928" y="26477"/>
                </a:moveTo>
                <a:lnTo>
                  <a:pt x="69601" y="26477"/>
                </a:lnTo>
                <a:lnTo>
                  <a:pt x="73116" y="27193"/>
                </a:lnTo>
                <a:lnTo>
                  <a:pt x="75928" y="27909"/>
                </a:lnTo>
                <a:lnTo>
                  <a:pt x="75928" y="26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37186" y="10670209"/>
            <a:ext cx="77470" cy="138430"/>
          </a:xfrm>
          <a:custGeom>
            <a:avLst/>
            <a:gdLst/>
            <a:ahLst/>
            <a:cxnLst/>
            <a:rect l="l" t="t" r="r" b="b"/>
            <a:pathLst>
              <a:path w="77469" h="138429">
                <a:moveTo>
                  <a:pt x="56946" y="56533"/>
                </a:moveTo>
                <a:lnTo>
                  <a:pt x="17576" y="56533"/>
                </a:lnTo>
                <a:lnTo>
                  <a:pt x="17576" y="106627"/>
                </a:lnTo>
                <a:lnTo>
                  <a:pt x="20696" y="123623"/>
                </a:lnTo>
                <a:lnTo>
                  <a:pt x="28825" y="133105"/>
                </a:lnTo>
                <a:lnTo>
                  <a:pt x="40117" y="137220"/>
                </a:lnTo>
                <a:lnTo>
                  <a:pt x="52728" y="138114"/>
                </a:lnTo>
                <a:lnTo>
                  <a:pt x="60462" y="138114"/>
                </a:lnTo>
                <a:lnTo>
                  <a:pt x="69602" y="136683"/>
                </a:lnTo>
                <a:lnTo>
                  <a:pt x="77335" y="136683"/>
                </a:lnTo>
                <a:lnTo>
                  <a:pt x="77335" y="106627"/>
                </a:lnTo>
                <a:lnTo>
                  <a:pt x="59055" y="106627"/>
                </a:lnTo>
                <a:lnTo>
                  <a:pt x="56946" y="103049"/>
                </a:lnTo>
                <a:lnTo>
                  <a:pt x="56946" y="56533"/>
                </a:lnTo>
                <a:close/>
              </a:path>
              <a:path w="77469" h="138429">
                <a:moveTo>
                  <a:pt x="77335" y="32202"/>
                </a:moveTo>
                <a:lnTo>
                  <a:pt x="0" y="32202"/>
                </a:lnTo>
                <a:lnTo>
                  <a:pt x="0" y="56533"/>
                </a:lnTo>
                <a:lnTo>
                  <a:pt x="77335" y="56533"/>
                </a:lnTo>
                <a:lnTo>
                  <a:pt x="77335" y="32202"/>
                </a:lnTo>
                <a:close/>
              </a:path>
              <a:path w="77469" h="138429">
                <a:moveTo>
                  <a:pt x="56946" y="0"/>
                </a:moveTo>
                <a:lnTo>
                  <a:pt x="17576" y="0"/>
                </a:lnTo>
                <a:lnTo>
                  <a:pt x="17576" y="32202"/>
                </a:lnTo>
                <a:lnTo>
                  <a:pt x="56946" y="32202"/>
                </a:lnTo>
                <a:lnTo>
                  <a:pt x="56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93263" y="10702411"/>
            <a:ext cx="107567" cy="1073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21921" y="10663053"/>
            <a:ext cx="236224" cy="1467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7746" y="10663053"/>
            <a:ext cx="471745" cy="1467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21287" y="10699549"/>
            <a:ext cx="106862" cy="1073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70332" y="10663053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0"/>
                </a:moveTo>
                <a:lnTo>
                  <a:pt x="0" y="143839"/>
                </a:lnTo>
              </a:path>
            </a:pathLst>
          </a:custGeom>
          <a:ln w="39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13218" y="10663053"/>
            <a:ext cx="113894" cy="1438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80094" y="9930258"/>
            <a:ext cx="0" cy="306705"/>
          </a:xfrm>
          <a:custGeom>
            <a:avLst/>
            <a:gdLst/>
            <a:ahLst/>
            <a:cxnLst/>
            <a:rect l="l" t="t" r="r" b="b"/>
            <a:pathLst>
              <a:path h="306704">
                <a:moveTo>
                  <a:pt x="0" y="0"/>
                </a:moveTo>
                <a:lnTo>
                  <a:pt x="0" y="306284"/>
                </a:lnTo>
              </a:path>
            </a:pathLst>
          </a:custGeom>
          <a:ln w="83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47235" y="10008261"/>
            <a:ext cx="239741" cy="2340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3140" y="9693252"/>
            <a:ext cx="845063" cy="11544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81709" y="10124192"/>
            <a:ext cx="273050" cy="278130"/>
          </a:xfrm>
          <a:custGeom>
            <a:avLst/>
            <a:gdLst/>
            <a:ahLst/>
            <a:cxnLst/>
            <a:rect l="l" t="t" r="r" b="b"/>
            <a:pathLst>
              <a:path w="273050" h="278129">
                <a:moveTo>
                  <a:pt x="0" y="0"/>
                </a:moveTo>
                <a:lnTo>
                  <a:pt x="0" y="277659"/>
                </a:lnTo>
                <a:lnTo>
                  <a:pt x="272783" y="277659"/>
                </a:lnTo>
                <a:lnTo>
                  <a:pt x="0" y="0"/>
                </a:lnTo>
                <a:close/>
              </a:path>
            </a:pathLst>
          </a:custGeom>
          <a:solidFill>
            <a:srgbClr val="009F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75383" y="10400506"/>
            <a:ext cx="281305" cy="0"/>
          </a:xfrm>
          <a:custGeom>
            <a:avLst/>
            <a:gdLst/>
            <a:ahLst/>
            <a:cxnLst/>
            <a:rect l="l" t="t" r="r" b="b"/>
            <a:pathLst>
              <a:path w="281305">
                <a:moveTo>
                  <a:pt x="0" y="0"/>
                </a:moveTo>
                <a:lnTo>
                  <a:pt x="281218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79601" y="10126186"/>
            <a:ext cx="0" cy="270510"/>
          </a:xfrm>
          <a:custGeom>
            <a:avLst/>
            <a:gdLst/>
            <a:ahLst/>
            <a:cxnLst/>
            <a:rect l="l" t="t" r="r" b="b"/>
            <a:pathLst>
              <a:path h="270509">
                <a:moveTo>
                  <a:pt x="0" y="0"/>
                </a:moveTo>
                <a:lnTo>
                  <a:pt x="0" y="270510"/>
                </a:lnTo>
              </a:path>
            </a:pathLst>
          </a:custGeom>
          <a:ln w="8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75383" y="10122375"/>
            <a:ext cx="281305" cy="0"/>
          </a:xfrm>
          <a:custGeom>
            <a:avLst/>
            <a:gdLst/>
            <a:ahLst/>
            <a:cxnLst/>
            <a:rect l="l" t="t" r="r" b="b"/>
            <a:pathLst>
              <a:path w="281305">
                <a:moveTo>
                  <a:pt x="0" y="0"/>
                </a:moveTo>
                <a:lnTo>
                  <a:pt x="281218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52735" y="10126338"/>
            <a:ext cx="0" cy="269875"/>
          </a:xfrm>
          <a:custGeom>
            <a:avLst/>
            <a:gdLst/>
            <a:ahLst/>
            <a:cxnLst/>
            <a:rect l="l" t="t" r="r" b="b"/>
            <a:pathLst>
              <a:path h="269875">
                <a:moveTo>
                  <a:pt x="0" y="0"/>
                </a:moveTo>
                <a:lnTo>
                  <a:pt x="0" y="269788"/>
                </a:lnTo>
              </a:path>
            </a:pathLst>
          </a:custGeom>
          <a:ln w="7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814499" y="1809234"/>
            <a:ext cx="1833626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95" dirty="0"/>
              <a:t>Vielen </a:t>
            </a:r>
            <a:r>
              <a:rPr spc="-185" dirty="0"/>
              <a:t>Dank </a:t>
            </a:r>
            <a:r>
              <a:rPr spc="-170" dirty="0"/>
              <a:t>für </a:t>
            </a:r>
            <a:r>
              <a:rPr spc="-160" dirty="0"/>
              <a:t>Ihre</a:t>
            </a:r>
            <a:r>
              <a:rPr spc="-1664" dirty="0"/>
              <a:t> </a:t>
            </a:r>
            <a:r>
              <a:rPr spc="-245" dirty="0"/>
              <a:t>Aufmerksamkeit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33</a:t>
            </a:fld>
            <a:endParaRPr spc="15" dirty="0"/>
          </a:p>
        </p:txBody>
      </p:sp>
      <p:sp>
        <p:nvSpPr>
          <p:cNvPr id="36" name="object 36"/>
          <p:cNvSpPr txBox="1"/>
          <p:nvPr/>
        </p:nvSpPr>
        <p:spPr>
          <a:xfrm>
            <a:off x="1662641" y="7402780"/>
            <a:ext cx="3839210" cy="10306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de-CH" sz="2950" spc="-5" dirty="0" smtClean="0">
                <a:latin typeface="Arial Black"/>
                <a:cs typeface="Arial Black"/>
              </a:rPr>
              <a:t>Walter Rothlin</a:t>
            </a:r>
            <a:endParaRPr sz="295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950" spc="5" dirty="0">
                <a:latin typeface="Arial"/>
                <a:cs typeface="Arial"/>
              </a:rPr>
              <a:t>Bildungszentrum</a:t>
            </a:r>
            <a:r>
              <a:rPr sz="2950" spc="-30" dirty="0">
                <a:latin typeface="Arial"/>
                <a:cs typeface="Arial"/>
              </a:rPr>
              <a:t> </a:t>
            </a:r>
            <a:r>
              <a:rPr sz="2950" spc="5" dirty="0">
                <a:latin typeface="Arial"/>
                <a:cs typeface="Arial"/>
              </a:rPr>
              <a:t>Uster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6365" y="10237110"/>
            <a:ext cx="205104" cy="208915"/>
          </a:xfrm>
          <a:custGeom>
            <a:avLst/>
            <a:gdLst/>
            <a:ahLst/>
            <a:cxnLst/>
            <a:rect l="l" t="t" r="r" b="b"/>
            <a:pathLst>
              <a:path w="205105" h="208915">
                <a:moveTo>
                  <a:pt x="0" y="0"/>
                </a:moveTo>
                <a:lnTo>
                  <a:pt x="0" y="208770"/>
                </a:lnTo>
                <a:lnTo>
                  <a:pt x="205103" y="208770"/>
                </a:lnTo>
                <a:lnTo>
                  <a:pt x="0" y="0"/>
                </a:lnTo>
                <a:close/>
              </a:path>
            </a:pathLst>
          </a:custGeom>
          <a:solidFill>
            <a:srgbClr val="009F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1608" y="10444321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44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4779" y="10405712"/>
            <a:ext cx="0" cy="35560"/>
          </a:xfrm>
          <a:custGeom>
            <a:avLst/>
            <a:gdLst/>
            <a:ahLst/>
            <a:cxnLst/>
            <a:rect l="l" t="t" r="r" b="b"/>
            <a:pathLst>
              <a:path h="35559">
                <a:moveTo>
                  <a:pt x="0" y="0"/>
                </a:moveTo>
                <a:lnTo>
                  <a:pt x="0" y="35434"/>
                </a:lnTo>
              </a:path>
            </a:pathLst>
          </a:custGeom>
          <a:ln w="63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0146" y="10405712"/>
            <a:ext cx="0" cy="36195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0"/>
                </a:moveTo>
                <a:lnTo>
                  <a:pt x="0" y="35863"/>
                </a:lnTo>
              </a:path>
            </a:pathLst>
          </a:custGeom>
          <a:ln w="5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2478" y="9976405"/>
            <a:ext cx="247650" cy="429895"/>
          </a:xfrm>
          <a:custGeom>
            <a:avLst/>
            <a:gdLst/>
            <a:ahLst/>
            <a:cxnLst/>
            <a:rect l="l" t="t" r="r" b="b"/>
            <a:pathLst>
              <a:path w="247650" h="429895">
                <a:moveTo>
                  <a:pt x="0" y="429306"/>
                </a:moveTo>
                <a:lnTo>
                  <a:pt x="247129" y="429306"/>
                </a:lnTo>
                <a:lnTo>
                  <a:pt x="247129" y="0"/>
                </a:lnTo>
                <a:lnTo>
                  <a:pt x="0" y="0"/>
                </a:lnTo>
                <a:lnTo>
                  <a:pt x="0" y="4293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7685" y="1669625"/>
            <a:ext cx="2391166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  <a:tabLst>
                <a:tab pos="326390" algn="l"/>
                <a:tab pos="327025" algn="l"/>
              </a:tabLst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Zuordnung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4</a:t>
            </a:fld>
            <a:endParaRPr spc="15" dirty="0"/>
          </a:p>
        </p:txBody>
      </p:sp>
      <p:sp>
        <p:nvSpPr>
          <p:cNvPr id="9" name="object 9"/>
          <p:cNvSpPr txBox="1"/>
          <p:nvPr/>
        </p:nvSpPr>
        <p:spPr>
          <a:xfrm>
            <a:off x="1107684" y="9945112"/>
            <a:ext cx="2159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latin typeface="Calibri"/>
                <a:cs typeface="Calibri"/>
              </a:rPr>
              <a:t>...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1118425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b="1" spc="-60" dirty="0">
                <a:solidFill>
                  <a:srgbClr val="006FC0"/>
                </a:solidFill>
                <a:latin typeface="Arial"/>
                <a:cs typeface="Arial"/>
              </a:rPr>
              <a:t>Was </a:t>
            </a:r>
            <a:r>
              <a:rPr sz="5100" b="1" spc="5" dirty="0">
                <a:solidFill>
                  <a:srgbClr val="006FC0"/>
                </a:solidFill>
                <a:latin typeface="Arial"/>
                <a:cs typeface="Arial"/>
              </a:rPr>
              <a:t>versteht man </a:t>
            </a:r>
            <a:r>
              <a:rPr sz="5100" b="1" dirty="0">
                <a:solidFill>
                  <a:srgbClr val="006FC0"/>
                </a:solidFill>
                <a:latin typeface="Arial"/>
                <a:cs typeface="Arial"/>
              </a:rPr>
              <a:t>unter</a:t>
            </a:r>
            <a:r>
              <a:rPr sz="51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5100" b="1" dirty="0">
                <a:solidFill>
                  <a:srgbClr val="006FC0"/>
                </a:solidFill>
                <a:latin typeface="Arial"/>
                <a:cs typeface="Arial"/>
              </a:rPr>
              <a:t>Codierung?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16" name="AutoShape 3" descr="Bildergebnis für Haus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55575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7" name="Grafik 16" descr="Haus - Google-Suche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t="16382" r="74373" b="61865"/>
          <a:stretch/>
        </p:blipFill>
        <p:spPr>
          <a:xfrm>
            <a:off x="1107684" y="2348086"/>
            <a:ext cx="3124200" cy="1676400"/>
          </a:xfrm>
          <a:prstGeom prst="rect">
            <a:avLst/>
          </a:prstGeom>
        </p:spPr>
      </p:pic>
      <p:pic>
        <p:nvPicPr>
          <p:cNvPr id="18" name="Grafik 17" descr="Hund - Google-Suche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7" t="40113" r="13994" b="31214"/>
          <a:stretch/>
        </p:blipFill>
        <p:spPr>
          <a:xfrm>
            <a:off x="7548718" y="2007266"/>
            <a:ext cx="1524000" cy="2209800"/>
          </a:xfrm>
          <a:prstGeom prst="rect">
            <a:avLst/>
          </a:prstGeom>
        </p:spPr>
      </p:pic>
      <p:pic>
        <p:nvPicPr>
          <p:cNvPr id="19" name="Grafik 18" descr="Auto - Google-Suche - Mozilla Firefox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5" t="32203" r="7347" b="41101"/>
          <a:stretch/>
        </p:blipFill>
        <p:spPr>
          <a:xfrm>
            <a:off x="12983677" y="2212024"/>
            <a:ext cx="3048000" cy="2057400"/>
          </a:xfrm>
          <a:prstGeom prst="rect">
            <a:avLst/>
          </a:prstGeom>
        </p:spPr>
      </p:pic>
      <p:sp>
        <p:nvSpPr>
          <p:cNvPr id="21" name="object 7"/>
          <p:cNvSpPr txBox="1"/>
          <p:nvPr/>
        </p:nvSpPr>
        <p:spPr>
          <a:xfrm>
            <a:off x="5021648" y="2571285"/>
            <a:ext cx="1295400" cy="4469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  <a:tabLst>
                <a:tab pos="326390" algn="l"/>
                <a:tab pos="327025" algn="l"/>
              </a:tabLst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Haus</a:t>
            </a:r>
          </a:p>
        </p:txBody>
      </p:sp>
      <p:sp>
        <p:nvSpPr>
          <p:cNvPr id="24" name="object 7"/>
          <p:cNvSpPr txBox="1"/>
          <p:nvPr/>
        </p:nvSpPr>
        <p:spPr>
          <a:xfrm>
            <a:off x="9951091" y="2634818"/>
            <a:ext cx="1295400" cy="4469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  <a:tabLst>
                <a:tab pos="326390" algn="l"/>
                <a:tab pos="327025" algn="l"/>
              </a:tabLst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Hund</a:t>
            </a:r>
          </a:p>
        </p:txBody>
      </p:sp>
      <p:sp>
        <p:nvSpPr>
          <p:cNvPr id="25" name="object 7"/>
          <p:cNvSpPr txBox="1"/>
          <p:nvPr/>
        </p:nvSpPr>
        <p:spPr>
          <a:xfrm>
            <a:off x="16833850" y="2668890"/>
            <a:ext cx="1295400" cy="4469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  <a:tabLst>
                <a:tab pos="326390" algn="l"/>
                <a:tab pos="327025" algn="l"/>
              </a:tabLst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</a:p>
        </p:txBody>
      </p:sp>
      <p:cxnSp>
        <p:nvCxnSpPr>
          <p:cNvPr id="27" name="Gerade Verbindung mit Pfeil 26"/>
          <p:cNvCxnSpPr>
            <a:stCxn id="17" idx="3"/>
            <a:endCxn id="21" idx="1"/>
          </p:cNvCxnSpPr>
          <p:nvPr/>
        </p:nvCxnSpPr>
        <p:spPr>
          <a:xfrm flipV="1">
            <a:off x="4231884" y="2794744"/>
            <a:ext cx="789764" cy="39154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8" idx="3"/>
            <a:endCxn id="24" idx="1"/>
          </p:cNvCxnSpPr>
          <p:nvPr/>
        </p:nvCxnSpPr>
        <p:spPr>
          <a:xfrm flipV="1">
            <a:off x="9072718" y="2858277"/>
            <a:ext cx="878373" cy="25388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19" idx="3"/>
            <a:endCxn id="25" idx="1"/>
          </p:cNvCxnSpPr>
          <p:nvPr/>
        </p:nvCxnSpPr>
        <p:spPr>
          <a:xfrm flipV="1">
            <a:off x="16031677" y="2892349"/>
            <a:ext cx="802173" cy="34837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7"/>
          <p:cNvSpPr txBox="1"/>
          <p:nvPr/>
        </p:nvSpPr>
        <p:spPr>
          <a:xfrm>
            <a:off x="784063" y="4682779"/>
            <a:ext cx="7685405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Eine</a:t>
            </a:r>
            <a:r>
              <a:rPr lang="de-CH" sz="2800" spc="-9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Übersetzung</a:t>
            </a:r>
            <a:endParaRPr lang="de-CH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7"/>
          <p:cNvSpPr txBox="1"/>
          <p:nvPr/>
        </p:nvSpPr>
        <p:spPr>
          <a:xfrm>
            <a:off x="970406" y="6783303"/>
            <a:ext cx="7685405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Adressierung (Eindeutigkeit), Kennzeichnen</a:t>
            </a:r>
            <a:endParaRPr lang="de-CH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7"/>
          <p:cNvSpPr txBox="1"/>
          <p:nvPr/>
        </p:nvSpPr>
        <p:spPr>
          <a:xfrm>
            <a:off x="3517709" y="5483731"/>
            <a:ext cx="1295400" cy="4469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  <a:tabLst>
                <a:tab pos="326390" algn="l"/>
                <a:tab pos="327025" algn="l"/>
              </a:tabLst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</a:p>
        </p:txBody>
      </p:sp>
      <p:sp>
        <p:nvSpPr>
          <p:cNvPr id="37" name="object 7"/>
          <p:cNvSpPr txBox="1"/>
          <p:nvPr/>
        </p:nvSpPr>
        <p:spPr>
          <a:xfrm>
            <a:off x="9062132" y="5606460"/>
            <a:ext cx="1295400" cy="4469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  <a:tabLst>
                <a:tab pos="326390" algn="l"/>
                <a:tab pos="327025" algn="l"/>
              </a:tabLst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</p:txBody>
      </p:sp>
      <p:sp>
        <p:nvSpPr>
          <p:cNvPr id="38" name="object 7"/>
          <p:cNvSpPr txBox="1"/>
          <p:nvPr/>
        </p:nvSpPr>
        <p:spPr>
          <a:xfrm>
            <a:off x="15027745" y="5700821"/>
            <a:ext cx="1295400" cy="4469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  <a:tabLst>
                <a:tab pos="326390" algn="l"/>
                <a:tab pos="327025" algn="l"/>
              </a:tabLst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</a:p>
        </p:txBody>
      </p:sp>
      <p:cxnSp>
        <p:nvCxnSpPr>
          <p:cNvPr id="39" name="Gerade Verbindung mit Pfeil 38"/>
          <p:cNvCxnSpPr>
            <a:stCxn id="42" idx="3"/>
            <a:endCxn id="36" idx="1"/>
          </p:cNvCxnSpPr>
          <p:nvPr/>
        </p:nvCxnSpPr>
        <p:spPr>
          <a:xfrm>
            <a:off x="2509882" y="5593342"/>
            <a:ext cx="1007827" cy="11384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43" idx="3"/>
            <a:endCxn id="37" idx="1"/>
          </p:cNvCxnSpPr>
          <p:nvPr/>
        </p:nvCxnSpPr>
        <p:spPr>
          <a:xfrm>
            <a:off x="7906100" y="5776681"/>
            <a:ext cx="1156032" cy="5323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44" idx="3"/>
            <a:endCxn id="38" idx="1"/>
          </p:cNvCxnSpPr>
          <p:nvPr/>
        </p:nvCxnSpPr>
        <p:spPr>
          <a:xfrm>
            <a:off x="14233183" y="5805208"/>
            <a:ext cx="794562" cy="11907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bject 7"/>
          <p:cNvSpPr txBox="1"/>
          <p:nvPr/>
        </p:nvSpPr>
        <p:spPr>
          <a:xfrm>
            <a:off x="1214482" y="5369883"/>
            <a:ext cx="1295400" cy="4469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  <a:tabLst>
                <a:tab pos="326390" algn="l"/>
                <a:tab pos="327025" algn="l"/>
              </a:tabLst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Haus</a:t>
            </a:r>
          </a:p>
        </p:txBody>
      </p:sp>
      <p:sp>
        <p:nvSpPr>
          <p:cNvPr id="43" name="object 7"/>
          <p:cNvSpPr txBox="1"/>
          <p:nvPr/>
        </p:nvSpPr>
        <p:spPr>
          <a:xfrm>
            <a:off x="6610700" y="5553222"/>
            <a:ext cx="1295400" cy="4469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  <a:tabLst>
                <a:tab pos="326390" algn="l"/>
                <a:tab pos="327025" algn="l"/>
              </a:tabLst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Hund</a:t>
            </a:r>
          </a:p>
        </p:txBody>
      </p:sp>
      <p:sp>
        <p:nvSpPr>
          <p:cNvPr id="44" name="object 7"/>
          <p:cNvSpPr txBox="1"/>
          <p:nvPr/>
        </p:nvSpPr>
        <p:spPr>
          <a:xfrm>
            <a:off x="12937783" y="5581749"/>
            <a:ext cx="1295400" cy="4469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  <a:tabLst>
                <a:tab pos="326390" algn="l"/>
                <a:tab pos="327025" algn="l"/>
              </a:tabLst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Car</a:t>
            </a:r>
          </a:p>
        </p:txBody>
      </p:sp>
      <p:pic>
        <p:nvPicPr>
          <p:cNvPr id="48" name="Grafik 47" descr="Autonummern - Google-Suche - Mozilla Firefox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4" t="17372" r="4577" b="56921"/>
          <a:stretch/>
        </p:blipFill>
        <p:spPr>
          <a:xfrm>
            <a:off x="1089648" y="7854625"/>
            <a:ext cx="3513847" cy="1286761"/>
          </a:xfrm>
          <a:prstGeom prst="rect">
            <a:avLst/>
          </a:prstGeom>
        </p:spPr>
      </p:pic>
      <p:pic>
        <p:nvPicPr>
          <p:cNvPr id="49" name="Grafik 48" descr="Hausnummern an Haus - Google-Suche - Mozilla Firefox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1" t="29237" r="6793" b="45056"/>
          <a:stretch/>
        </p:blipFill>
        <p:spPr>
          <a:xfrm>
            <a:off x="5201000" y="7599476"/>
            <a:ext cx="2057400" cy="1981200"/>
          </a:xfrm>
          <a:prstGeom prst="rect">
            <a:avLst/>
          </a:prstGeom>
        </p:spPr>
      </p:pic>
      <p:pic>
        <p:nvPicPr>
          <p:cNvPr id="50" name="Grafik 49" descr="Gefangenennummer - Google-Suche - Mozilla Firefox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" t="45056" r="82129" b="28248"/>
          <a:stretch/>
        </p:blipFill>
        <p:spPr>
          <a:xfrm>
            <a:off x="8484116" y="7593840"/>
            <a:ext cx="1752600" cy="2057400"/>
          </a:xfrm>
          <a:prstGeom prst="rect">
            <a:avLst/>
          </a:prstGeom>
        </p:spPr>
      </p:pic>
      <p:sp>
        <p:nvSpPr>
          <p:cNvPr id="51" name="Rechteck 50"/>
          <p:cNvSpPr/>
          <p:nvPr/>
        </p:nvSpPr>
        <p:spPr>
          <a:xfrm>
            <a:off x="8837925" y="8498005"/>
            <a:ext cx="1044981" cy="186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2" name="Grafik 51" descr="Personal Nummer - Google-Suche - Mozilla Firefox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2" t="50989" r="5131" b="22315"/>
          <a:stretch/>
        </p:blipFill>
        <p:spPr>
          <a:xfrm>
            <a:off x="11870983" y="7460063"/>
            <a:ext cx="3429000" cy="2057400"/>
          </a:xfrm>
          <a:prstGeom prst="rect">
            <a:avLst/>
          </a:prstGeom>
        </p:spPr>
      </p:pic>
      <p:sp>
        <p:nvSpPr>
          <p:cNvPr id="53" name="Rechteck 52"/>
          <p:cNvSpPr/>
          <p:nvPr/>
        </p:nvSpPr>
        <p:spPr>
          <a:xfrm>
            <a:off x="11974091" y="8483777"/>
            <a:ext cx="1044981" cy="186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61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6365" y="10237110"/>
            <a:ext cx="205104" cy="208915"/>
          </a:xfrm>
          <a:custGeom>
            <a:avLst/>
            <a:gdLst/>
            <a:ahLst/>
            <a:cxnLst/>
            <a:rect l="l" t="t" r="r" b="b"/>
            <a:pathLst>
              <a:path w="205105" h="208915">
                <a:moveTo>
                  <a:pt x="0" y="0"/>
                </a:moveTo>
                <a:lnTo>
                  <a:pt x="0" y="208770"/>
                </a:lnTo>
                <a:lnTo>
                  <a:pt x="205103" y="208770"/>
                </a:lnTo>
                <a:lnTo>
                  <a:pt x="0" y="0"/>
                </a:lnTo>
                <a:close/>
              </a:path>
            </a:pathLst>
          </a:custGeom>
          <a:solidFill>
            <a:srgbClr val="009F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1608" y="10444321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44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4779" y="10405712"/>
            <a:ext cx="0" cy="35560"/>
          </a:xfrm>
          <a:custGeom>
            <a:avLst/>
            <a:gdLst/>
            <a:ahLst/>
            <a:cxnLst/>
            <a:rect l="l" t="t" r="r" b="b"/>
            <a:pathLst>
              <a:path h="35559">
                <a:moveTo>
                  <a:pt x="0" y="0"/>
                </a:moveTo>
                <a:lnTo>
                  <a:pt x="0" y="35434"/>
                </a:lnTo>
              </a:path>
            </a:pathLst>
          </a:custGeom>
          <a:ln w="63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0146" y="10405712"/>
            <a:ext cx="0" cy="36195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0"/>
                </a:moveTo>
                <a:lnTo>
                  <a:pt x="0" y="35863"/>
                </a:lnTo>
              </a:path>
            </a:pathLst>
          </a:custGeom>
          <a:ln w="5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2478" y="9976405"/>
            <a:ext cx="247650" cy="429895"/>
          </a:xfrm>
          <a:custGeom>
            <a:avLst/>
            <a:gdLst/>
            <a:ahLst/>
            <a:cxnLst/>
            <a:rect l="l" t="t" r="r" b="b"/>
            <a:pathLst>
              <a:path w="247650" h="429895">
                <a:moveTo>
                  <a:pt x="0" y="429306"/>
                </a:moveTo>
                <a:lnTo>
                  <a:pt x="247129" y="429306"/>
                </a:lnTo>
                <a:lnTo>
                  <a:pt x="247129" y="0"/>
                </a:lnTo>
                <a:lnTo>
                  <a:pt x="0" y="0"/>
                </a:lnTo>
                <a:lnTo>
                  <a:pt x="0" y="4293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5</a:t>
            </a:fld>
            <a:endParaRPr spc="15" dirty="0"/>
          </a:p>
        </p:txBody>
      </p:sp>
      <p:sp>
        <p:nvSpPr>
          <p:cNvPr id="9" name="object 9"/>
          <p:cNvSpPr txBox="1"/>
          <p:nvPr/>
        </p:nvSpPr>
        <p:spPr>
          <a:xfrm>
            <a:off x="1107684" y="9945112"/>
            <a:ext cx="2159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latin typeface="Calibri"/>
                <a:cs typeface="Calibri"/>
              </a:rPr>
              <a:t>...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1118425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de-CH" sz="5100" b="1" spc="-60" dirty="0" smtClean="0">
                <a:solidFill>
                  <a:srgbClr val="006FC0"/>
                </a:solidFill>
                <a:latin typeface="Arial"/>
                <a:cs typeface="Arial"/>
              </a:rPr>
              <a:t>Eindeutigkeit - </a:t>
            </a:r>
            <a:r>
              <a:rPr lang="de-CH" sz="5100" b="1" spc="-6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lang="de-CH" sz="5100" b="1" spc="-60" dirty="0" smtClean="0">
                <a:solidFill>
                  <a:srgbClr val="006FC0"/>
                </a:solidFill>
                <a:latin typeface="Arial"/>
                <a:cs typeface="Arial"/>
              </a:rPr>
              <a:t>ineindeutigkeit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1086094" y="1399165"/>
            <a:ext cx="7685405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6390" algn="l"/>
                <a:tab pos="327025" algn="l"/>
              </a:tabLst>
            </a:pPr>
            <a:r>
              <a:rPr lang="de-CH" sz="28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Als </a:t>
            </a:r>
            <a:r>
              <a:rPr lang="de-CH" sz="2800" spc="5" dirty="0">
                <a:latin typeface="Arial" panose="020B0604020202020204" pitchFamily="34" charset="0"/>
                <a:cs typeface="Arial" panose="020B0604020202020204" pitchFamily="34" charset="0"/>
              </a:rPr>
              <a:t>eine </a:t>
            </a:r>
            <a:r>
              <a:rPr lang="de-CH" sz="28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(Übersetzungs-</a:t>
            </a:r>
            <a:r>
              <a:rPr lang="de-CH" sz="2800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Tabelle)</a:t>
            </a:r>
            <a:r>
              <a:rPr lang="de-CH" sz="2800" spc="-21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8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vorstellbar</a:t>
            </a:r>
            <a:endParaRPr lang="de-CH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utoShape 3" descr="Bildergebnis für Haus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55575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46142"/>
              </p:ext>
            </p:extLst>
          </p:nvPr>
        </p:nvGraphicFramePr>
        <p:xfrm>
          <a:off x="1034388" y="1979657"/>
          <a:ext cx="13402734" cy="6605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1367"/>
                <a:gridCol w="6701367"/>
              </a:tblGrid>
              <a:tr h="382205">
                <a:tc>
                  <a:txBody>
                    <a:bodyPr/>
                    <a:lstStyle/>
                    <a:p>
                      <a:r>
                        <a:rPr lang="de-CH" dirty="0" smtClean="0"/>
                        <a:t>Objekt / Gegenstand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Code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Haus</a:t>
                      </a:r>
                    </a:p>
                    <a:p>
                      <a:r>
                        <a:rPr lang="de-CH" dirty="0" smtClean="0"/>
                        <a:t>House</a:t>
                      </a:r>
                    </a:p>
                    <a:p>
                      <a:r>
                        <a:rPr lang="de-CH" baseline="0" dirty="0" smtClean="0"/>
                        <a:t>Villa von Hans Meier in Uster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Hund</a:t>
                      </a:r>
                    </a:p>
                    <a:p>
                      <a:r>
                        <a:rPr lang="de-CH" dirty="0" smtClean="0"/>
                        <a:t>Dog</a:t>
                      </a:r>
                    </a:p>
                    <a:p>
                      <a:r>
                        <a:rPr lang="de-CH" dirty="0" smtClean="0"/>
                        <a:t>Hund mit Marke 123456789</a:t>
                      </a:r>
                    </a:p>
                    <a:p>
                      <a:r>
                        <a:rPr lang="de-CH" dirty="0" err="1" smtClean="0"/>
                        <a:t>Struppi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Auto</a:t>
                      </a:r>
                    </a:p>
                    <a:p>
                      <a:r>
                        <a:rPr lang="de-CH" dirty="0" smtClean="0"/>
                        <a:t>Car</a:t>
                      </a:r>
                    </a:p>
                    <a:p>
                      <a:r>
                        <a:rPr lang="de-CH" dirty="0" smtClean="0"/>
                        <a:t>Selbstfahrendes Kleinfahrzeug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 smtClean="0"/>
                    </a:p>
                    <a:p>
                      <a:endParaRPr lang="de-CH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Blaues Auto</a:t>
                      </a:r>
                    </a:p>
                    <a:p>
                      <a:r>
                        <a:rPr lang="de-CH" dirty="0" smtClean="0"/>
                        <a:t>Car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with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plate</a:t>
                      </a:r>
                      <a:r>
                        <a:rPr lang="de-CH" baseline="0" dirty="0" smtClean="0"/>
                        <a:t> SZ 3620</a:t>
                      </a:r>
                      <a:endParaRPr lang="de-CH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Grafik 18" descr="Haus - Google-Suche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t="16382" r="74373" b="61865"/>
          <a:stretch/>
        </p:blipFill>
        <p:spPr>
          <a:xfrm>
            <a:off x="2584450" y="2575739"/>
            <a:ext cx="2456988" cy="1318384"/>
          </a:xfrm>
          <a:prstGeom prst="rect">
            <a:avLst/>
          </a:prstGeom>
        </p:spPr>
      </p:pic>
      <p:pic>
        <p:nvPicPr>
          <p:cNvPr id="20" name="Grafik 19" descr="Hund - Google-Suche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7" t="40113" r="13994" b="31214"/>
          <a:stretch/>
        </p:blipFill>
        <p:spPr>
          <a:xfrm>
            <a:off x="3610311" y="4206524"/>
            <a:ext cx="853370" cy="1237387"/>
          </a:xfrm>
          <a:prstGeom prst="rect">
            <a:avLst/>
          </a:prstGeom>
        </p:spPr>
      </p:pic>
      <p:pic>
        <p:nvPicPr>
          <p:cNvPr id="21" name="Grafik 20" descr="Auto - Google-Suche - Mozilla Firefox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5" t="32203" r="7347" b="41101"/>
          <a:stretch/>
        </p:blipFill>
        <p:spPr>
          <a:xfrm>
            <a:off x="3303802" y="5654107"/>
            <a:ext cx="1466388" cy="989812"/>
          </a:xfrm>
          <a:prstGeom prst="rect">
            <a:avLst/>
          </a:prstGeom>
        </p:spPr>
      </p:pic>
      <p:pic>
        <p:nvPicPr>
          <p:cNvPr id="22" name="Grafik 21" descr="Auto - Google-Suche - Mozilla Firefox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6" t="47034" r="5131" b="29237"/>
          <a:stretch/>
        </p:blipFill>
        <p:spPr>
          <a:xfrm>
            <a:off x="3016564" y="6866968"/>
            <a:ext cx="2040863" cy="1113198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15232842" y="3216170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 smtClean="0"/>
              <a:t>Codes sind z.B.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3600" dirty="0" smtClean="0"/>
              <a:t>Deutsche 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3600" dirty="0" smtClean="0"/>
              <a:t>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3600" dirty="0" smtClean="0"/>
              <a:t>…..</a:t>
            </a:r>
          </a:p>
        </p:txBody>
      </p:sp>
      <p:cxnSp>
        <p:nvCxnSpPr>
          <p:cNvPr id="25" name="Gerade Verbindung mit Pfeil 24"/>
          <p:cNvCxnSpPr>
            <a:stCxn id="19" idx="3"/>
          </p:cNvCxnSpPr>
          <p:nvPr/>
        </p:nvCxnSpPr>
        <p:spPr>
          <a:xfrm flipV="1">
            <a:off x="5041438" y="2575739"/>
            <a:ext cx="2694317" cy="65919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V="1">
            <a:off x="5057427" y="3128384"/>
            <a:ext cx="2678326" cy="457381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5041437" y="2798788"/>
            <a:ext cx="2694317" cy="65919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4754521" y="6090250"/>
            <a:ext cx="2981232" cy="204046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4463681" y="4314300"/>
            <a:ext cx="3272072" cy="5046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20" idx="3"/>
          </p:cNvCxnSpPr>
          <p:nvPr/>
        </p:nvCxnSpPr>
        <p:spPr>
          <a:xfrm flipV="1">
            <a:off x="4463681" y="4812669"/>
            <a:ext cx="3311716" cy="12549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V="1">
            <a:off x="5057427" y="7210887"/>
            <a:ext cx="2678326" cy="22869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 flipV="1">
            <a:off x="15230419" y="8931275"/>
            <a:ext cx="3311716" cy="12549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V="1">
            <a:off x="15270063" y="6866968"/>
            <a:ext cx="3272072" cy="2926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14852650" y="6149013"/>
            <a:ext cx="473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 smtClean="0"/>
              <a:t>Eindeutige Zuordnung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14686575" y="8248172"/>
            <a:ext cx="506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 smtClean="0"/>
              <a:t>Ein-Eindeutige Zuordnung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803211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b="1" dirty="0">
                <a:solidFill>
                  <a:srgbClr val="006FC0"/>
                </a:solidFill>
                <a:latin typeface="Arial"/>
                <a:cs typeface="Arial"/>
              </a:rPr>
              <a:t>Beispiele von</a:t>
            </a:r>
            <a:r>
              <a:rPr sz="5100" b="1" spc="-6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5100" b="1" dirty="0">
                <a:solidFill>
                  <a:srgbClr val="006FC0"/>
                </a:solidFill>
                <a:latin typeface="Arial"/>
                <a:cs typeface="Arial"/>
              </a:rPr>
              <a:t>Codierung?</a:t>
            </a:r>
            <a:endParaRPr sz="51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8376" y="1768475"/>
            <a:ext cx="10036674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6</a:t>
            </a:fld>
            <a:endParaRPr spc="15" dirty="0"/>
          </a:p>
        </p:txBody>
      </p:sp>
      <p:sp>
        <p:nvSpPr>
          <p:cNvPr id="7" name="Textfeld 6"/>
          <p:cNvSpPr txBox="1"/>
          <p:nvPr/>
        </p:nvSpPr>
        <p:spPr>
          <a:xfrm>
            <a:off x="12871450" y="2530475"/>
            <a:ext cx="484831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000" dirty="0" smtClean="0"/>
              <a:t>Was heisst </a:t>
            </a:r>
            <a:r>
              <a:rPr lang="de-CH" sz="13800" dirty="0" smtClean="0">
                <a:solidFill>
                  <a:srgbClr val="FF0000"/>
                </a:solidFill>
              </a:rPr>
              <a:t>…_</a:t>
            </a:r>
            <a:r>
              <a:rPr lang="de-CH" sz="4000" dirty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803211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b="1" dirty="0">
                <a:solidFill>
                  <a:srgbClr val="006FC0"/>
                </a:solidFill>
                <a:latin typeface="Arial"/>
                <a:cs typeface="Arial"/>
              </a:rPr>
              <a:t>Beispiele von</a:t>
            </a:r>
            <a:r>
              <a:rPr sz="5100" b="1" spc="-6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5100" b="1" dirty="0">
                <a:solidFill>
                  <a:srgbClr val="006FC0"/>
                </a:solidFill>
                <a:latin typeface="Arial"/>
                <a:cs typeface="Arial"/>
              </a:rPr>
              <a:t>Codierung?</a:t>
            </a:r>
            <a:endParaRPr sz="5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4635" y="1555272"/>
            <a:ext cx="17386413" cy="8047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7</a:t>
            </a:fld>
            <a:endParaRPr spc="1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4388" y="605082"/>
            <a:ext cx="9728835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b="1" dirty="0">
                <a:solidFill>
                  <a:srgbClr val="006FC0"/>
                </a:solidFill>
                <a:latin typeface="Arial"/>
                <a:cs typeface="Arial"/>
              </a:rPr>
              <a:t>Definition </a:t>
            </a:r>
            <a:r>
              <a:rPr sz="5100" b="1" spc="5" dirty="0">
                <a:solidFill>
                  <a:srgbClr val="006FC0"/>
                </a:solidFill>
                <a:latin typeface="Arial"/>
                <a:cs typeface="Arial"/>
              </a:rPr>
              <a:t>des </a:t>
            </a:r>
            <a:r>
              <a:rPr sz="5100" b="1" dirty="0">
                <a:solidFill>
                  <a:srgbClr val="006FC0"/>
                </a:solidFill>
                <a:latin typeface="Arial"/>
                <a:cs typeface="Arial"/>
              </a:rPr>
              <a:t>Begriffs</a:t>
            </a:r>
            <a:r>
              <a:rPr sz="5100" b="1" spc="-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5100" b="1" spc="5" dirty="0">
                <a:solidFill>
                  <a:srgbClr val="006FC0"/>
                </a:solidFill>
                <a:latin typeface="Arial"/>
                <a:cs typeface="Arial"/>
              </a:rPr>
              <a:t>«CODE»</a:t>
            </a:r>
            <a:endParaRPr sz="5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8</a:t>
            </a:fld>
            <a:endParaRPr spc="15" dirty="0"/>
          </a:p>
        </p:txBody>
      </p:sp>
      <p:sp>
        <p:nvSpPr>
          <p:cNvPr id="4" name="object 4"/>
          <p:cNvSpPr txBox="1"/>
          <p:nvPr/>
        </p:nvSpPr>
        <p:spPr>
          <a:xfrm>
            <a:off x="887796" y="1767350"/>
            <a:ext cx="18226405" cy="668836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39370">
              <a:lnSpc>
                <a:spcPts val="4370"/>
              </a:lnSpc>
            </a:pPr>
            <a:r>
              <a:rPr sz="3600" b="1" spc="10" dirty="0" smtClean="0">
                <a:solidFill>
                  <a:srgbClr val="575D60"/>
                </a:solidFill>
                <a:latin typeface="Verdana"/>
                <a:cs typeface="Verdana"/>
              </a:rPr>
              <a:t>Definition</a:t>
            </a:r>
            <a:r>
              <a:rPr sz="3600" b="1" spc="10" dirty="0">
                <a:solidFill>
                  <a:srgbClr val="575D60"/>
                </a:solidFill>
                <a:latin typeface="Verdana"/>
                <a:cs typeface="Verdana"/>
              </a:rPr>
              <a:t>: </a:t>
            </a:r>
            <a:r>
              <a:rPr sz="3600" b="1" spc="15" dirty="0">
                <a:solidFill>
                  <a:srgbClr val="575D60"/>
                </a:solidFill>
                <a:latin typeface="Verdana"/>
                <a:cs typeface="Verdana"/>
              </a:rPr>
              <a:t>Eindeutige Abbildung der Zeichen des Zeichenvorrats 1 auf  </a:t>
            </a:r>
            <a:r>
              <a:rPr sz="3600" b="1" spc="10" dirty="0">
                <a:solidFill>
                  <a:srgbClr val="575D60"/>
                </a:solidFill>
                <a:latin typeface="Verdana"/>
                <a:cs typeface="Verdana"/>
              </a:rPr>
              <a:t>die </a:t>
            </a:r>
            <a:r>
              <a:rPr sz="3600" b="1" spc="15" dirty="0">
                <a:solidFill>
                  <a:srgbClr val="575D60"/>
                </a:solidFill>
                <a:latin typeface="Verdana"/>
                <a:cs typeface="Verdana"/>
              </a:rPr>
              <a:t>Zeichen des </a:t>
            </a:r>
            <a:r>
              <a:rPr sz="3600" b="1" spc="15" dirty="0" err="1">
                <a:solidFill>
                  <a:srgbClr val="575D60"/>
                </a:solidFill>
                <a:latin typeface="Verdana"/>
                <a:cs typeface="Verdana"/>
              </a:rPr>
              <a:t>Zeichenvorrats</a:t>
            </a:r>
            <a:r>
              <a:rPr sz="3600" b="1" spc="-25" dirty="0">
                <a:solidFill>
                  <a:srgbClr val="575D60"/>
                </a:solidFill>
                <a:latin typeface="Verdana"/>
                <a:cs typeface="Verdana"/>
              </a:rPr>
              <a:t> </a:t>
            </a:r>
            <a:r>
              <a:rPr sz="3600" b="1" spc="15" dirty="0" smtClean="0">
                <a:solidFill>
                  <a:srgbClr val="575D60"/>
                </a:solidFill>
                <a:latin typeface="Verdana"/>
                <a:cs typeface="Verdana"/>
              </a:rPr>
              <a:t>2</a:t>
            </a:r>
            <a:endParaRPr lang="de-CH" sz="3600" b="1" spc="15" dirty="0" smtClean="0">
              <a:solidFill>
                <a:srgbClr val="575D60"/>
              </a:solidFill>
              <a:latin typeface="Verdana"/>
              <a:cs typeface="Verdana"/>
            </a:endParaRPr>
          </a:p>
          <a:p>
            <a:pPr marL="12700" marR="39370">
              <a:lnSpc>
                <a:spcPts val="4370"/>
              </a:lnSpc>
            </a:pPr>
            <a:endParaRPr sz="3600" dirty="0">
              <a:latin typeface="Verdana"/>
              <a:cs typeface="Verdana"/>
            </a:endParaRPr>
          </a:p>
          <a:p>
            <a:pPr>
              <a:spcBef>
                <a:spcPts val="30"/>
              </a:spcBef>
            </a:pPr>
            <a:r>
              <a:rPr lang="de-CH" sz="5400" spc="-10" dirty="0">
                <a:solidFill>
                  <a:srgbClr val="7E8487"/>
                </a:solidFill>
                <a:latin typeface="Verdana"/>
                <a:cs typeface="Verdana"/>
              </a:rPr>
              <a:t>Vorschrift, </a:t>
            </a:r>
            <a:r>
              <a:rPr lang="de-CH" sz="5400" spc="10" dirty="0">
                <a:solidFill>
                  <a:srgbClr val="7E8487"/>
                </a:solidFill>
                <a:latin typeface="Verdana"/>
                <a:cs typeface="Verdana"/>
              </a:rPr>
              <a:t>wie Nachrichten oder Befehle zur </a:t>
            </a:r>
            <a:r>
              <a:rPr lang="de-CH" sz="5400" spc="5" dirty="0">
                <a:solidFill>
                  <a:srgbClr val="7E8487"/>
                </a:solidFill>
                <a:latin typeface="Verdana"/>
                <a:cs typeface="Verdana"/>
              </a:rPr>
              <a:t>Übertragung </a:t>
            </a:r>
            <a:r>
              <a:rPr lang="de-CH" sz="5400" spc="10" dirty="0">
                <a:solidFill>
                  <a:srgbClr val="7E8487"/>
                </a:solidFill>
                <a:latin typeface="Verdana"/>
                <a:cs typeface="Verdana"/>
              </a:rPr>
              <a:t>oder  </a:t>
            </a:r>
            <a:r>
              <a:rPr lang="de-CH" sz="5400" spc="-5" dirty="0">
                <a:solidFill>
                  <a:srgbClr val="7E8487"/>
                </a:solidFill>
                <a:latin typeface="Verdana"/>
                <a:cs typeface="Verdana"/>
              </a:rPr>
              <a:t>Weiterverarbeitung </a:t>
            </a:r>
            <a:r>
              <a:rPr lang="de-CH" sz="5400" spc="10" dirty="0">
                <a:solidFill>
                  <a:srgbClr val="7E8487"/>
                </a:solidFill>
                <a:latin typeface="Verdana"/>
                <a:cs typeface="Verdana"/>
              </a:rPr>
              <a:t>für ein Zielsystem umgewandelt werden. Beispielsweise  </a:t>
            </a:r>
            <a:r>
              <a:rPr lang="de-CH" sz="5400" spc="5" dirty="0">
                <a:solidFill>
                  <a:srgbClr val="7E8487"/>
                </a:solidFill>
                <a:latin typeface="Verdana"/>
                <a:cs typeface="Verdana"/>
              </a:rPr>
              <a:t>stellt </a:t>
            </a:r>
            <a:r>
              <a:rPr lang="de-CH" sz="5400" spc="10" dirty="0">
                <a:solidFill>
                  <a:srgbClr val="7E8487"/>
                </a:solidFill>
                <a:latin typeface="Verdana"/>
                <a:cs typeface="Verdana"/>
              </a:rPr>
              <a:t>der Morsecode eine Beziehung zwischen Buchstaben </a:t>
            </a:r>
            <a:r>
              <a:rPr lang="de-CH" sz="5400" spc="15" dirty="0">
                <a:solidFill>
                  <a:srgbClr val="7E8487"/>
                </a:solidFill>
                <a:latin typeface="Verdana"/>
                <a:cs typeface="Verdana"/>
              </a:rPr>
              <a:t>und </a:t>
            </a:r>
            <a:r>
              <a:rPr lang="de-CH" sz="5400" spc="10" dirty="0">
                <a:solidFill>
                  <a:srgbClr val="7E8487"/>
                </a:solidFill>
                <a:latin typeface="Verdana"/>
                <a:cs typeface="Verdana"/>
              </a:rPr>
              <a:t>einer Abfolge  kurzer </a:t>
            </a:r>
            <a:r>
              <a:rPr lang="de-CH" sz="5400" spc="15" dirty="0">
                <a:solidFill>
                  <a:srgbClr val="7E8487"/>
                </a:solidFill>
                <a:latin typeface="Verdana"/>
                <a:cs typeface="Verdana"/>
              </a:rPr>
              <a:t>und </a:t>
            </a:r>
            <a:r>
              <a:rPr lang="de-CH" sz="5400" spc="10" dirty="0">
                <a:solidFill>
                  <a:srgbClr val="7E8487"/>
                </a:solidFill>
                <a:latin typeface="Verdana"/>
                <a:cs typeface="Verdana"/>
              </a:rPr>
              <a:t>langer </a:t>
            </a:r>
            <a:r>
              <a:rPr lang="de-CH" sz="5400" spc="-30" dirty="0">
                <a:solidFill>
                  <a:srgbClr val="7E8487"/>
                </a:solidFill>
                <a:latin typeface="Verdana"/>
                <a:cs typeface="Verdana"/>
              </a:rPr>
              <a:t>Tonsignale</a:t>
            </a:r>
            <a:r>
              <a:rPr lang="de-CH" sz="5400" spc="-10" dirty="0">
                <a:solidFill>
                  <a:srgbClr val="7E8487"/>
                </a:solidFill>
                <a:latin typeface="Verdana"/>
                <a:cs typeface="Verdana"/>
              </a:rPr>
              <a:t> </a:t>
            </a:r>
            <a:r>
              <a:rPr lang="de-CH" sz="5400" spc="15" dirty="0" smtClean="0">
                <a:solidFill>
                  <a:srgbClr val="7E8487"/>
                </a:solidFill>
                <a:latin typeface="Verdana"/>
                <a:cs typeface="Verdana"/>
              </a:rPr>
              <a:t>her</a:t>
            </a:r>
            <a:endParaRPr lang="de-CH" sz="54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608" y="10232866"/>
            <a:ext cx="211445" cy="21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4388" y="623720"/>
            <a:ext cx="15832455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50" b="1" spc="-20" dirty="0">
                <a:solidFill>
                  <a:srgbClr val="006FC0"/>
                </a:solidFill>
                <a:latin typeface="Arial"/>
                <a:cs typeface="Arial"/>
              </a:rPr>
              <a:t>Welche </a:t>
            </a:r>
            <a:r>
              <a:rPr sz="4150" b="1" spc="-10" dirty="0">
                <a:solidFill>
                  <a:srgbClr val="006FC0"/>
                </a:solidFill>
                <a:latin typeface="Arial"/>
                <a:cs typeface="Arial"/>
              </a:rPr>
              <a:t>Anforderungen können an einen Code gestellt</a:t>
            </a:r>
            <a:r>
              <a:rPr sz="4150" b="1" spc="-10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150" b="1" spc="-10" dirty="0">
                <a:solidFill>
                  <a:srgbClr val="006FC0"/>
                </a:solidFill>
                <a:latin typeface="Arial"/>
                <a:cs typeface="Arial"/>
              </a:rPr>
              <a:t>werden?</a:t>
            </a:r>
            <a:endParaRPr sz="4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35"/>
              </a:lnSpc>
            </a:pPr>
            <a:fld id="{81D60167-4931-47E6-BA6A-407CBD079E47}" type="slidenum">
              <a:rPr spc="15" dirty="0"/>
              <a:t>9</a:t>
            </a:fld>
            <a:endParaRPr spc="15" dirty="0"/>
          </a:p>
        </p:txBody>
      </p:sp>
      <p:sp>
        <p:nvSpPr>
          <p:cNvPr id="4" name="object 4"/>
          <p:cNvSpPr txBox="1"/>
          <p:nvPr/>
        </p:nvSpPr>
        <p:spPr>
          <a:xfrm>
            <a:off x="1222864" y="2615492"/>
            <a:ext cx="15828644" cy="1399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74320" indent="-261620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274955" algn="l"/>
              </a:tabLst>
            </a:pPr>
            <a:r>
              <a:rPr sz="2950" b="1" spc="10" dirty="0">
                <a:solidFill>
                  <a:srgbClr val="575D60"/>
                </a:solidFill>
                <a:latin typeface="Verdana"/>
                <a:cs typeface="Verdana"/>
              </a:rPr>
              <a:t>Ökonomische Darstellung </a:t>
            </a:r>
            <a:r>
              <a:rPr sz="2950" dirty="0">
                <a:solidFill>
                  <a:srgbClr val="7E8487"/>
                </a:solidFill>
                <a:latin typeface="Verdana"/>
                <a:cs typeface="Verdana"/>
              </a:rPr>
              <a:t>(Übertragungsgeschwindigkeit,</a:t>
            </a:r>
            <a:r>
              <a:rPr sz="2950" spc="135" dirty="0">
                <a:solidFill>
                  <a:srgbClr val="7E8487"/>
                </a:solidFill>
                <a:latin typeface="Verdana"/>
                <a:cs typeface="Verdana"/>
              </a:rPr>
              <a:t> </a:t>
            </a:r>
            <a:r>
              <a:rPr sz="2950" spc="10" dirty="0">
                <a:solidFill>
                  <a:srgbClr val="7E8487"/>
                </a:solidFill>
                <a:latin typeface="Verdana"/>
                <a:cs typeface="Verdana"/>
              </a:rPr>
              <a:t>Speicherplatzbedarf)</a:t>
            </a:r>
            <a:endParaRPr sz="2950">
              <a:latin typeface="Verdana"/>
              <a:cs typeface="Verdana"/>
            </a:endParaRPr>
          </a:p>
          <a:p>
            <a:pPr marL="274320" indent="-26162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74955" algn="l"/>
              </a:tabLst>
            </a:pPr>
            <a:r>
              <a:rPr sz="2950" b="1" spc="10" dirty="0">
                <a:solidFill>
                  <a:srgbClr val="575D60"/>
                </a:solidFill>
                <a:latin typeface="Verdana"/>
                <a:cs typeface="Verdana"/>
              </a:rPr>
              <a:t>Sicherung gegen Verfälschung </a:t>
            </a:r>
            <a:r>
              <a:rPr sz="2950" spc="-20" dirty="0">
                <a:solidFill>
                  <a:srgbClr val="7E8487"/>
                </a:solidFill>
                <a:latin typeface="Verdana"/>
                <a:cs typeface="Verdana"/>
              </a:rPr>
              <a:t>(Übertragungsfehler,</a:t>
            </a:r>
            <a:r>
              <a:rPr sz="2950" spc="30" dirty="0">
                <a:solidFill>
                  <a:srgbClr val="7E8487"/>
                </a:solidFill>
                <a:latin typeface="Verdana"/>
                <a:cs typeface="Verdana"/>
              </a:rPr>
              <a:t> </a:t>
            </a:r>
            <a:r>
              <a:rPr sz="2950" spc="-5" dirty="0">
                <a:solidFill>
                  <a:srgbClr val="7E8487"/>
                </a:solidFill>
                <a:latin typeface="Verdana"/>
                <a:cs typeface="Verdana"/>
              </a:rPr>
              <a:t>Verarbeitungsfehler)</a:t>
            </a:r>
            <a:endParaRPr sz="2950">
              <a:latin typeface="Verdana"/>
              <a:cs typeface="Verdana"/>
            </a:endParaRPr>
          </a:p>
          <a:p>
            <a:pPr marL="274320" indent="-26162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274955" algn="l"/>
              </a:tabLst>
            </a:pPr>
            <a:r>
              <a:rPr sz="2950" b="1" spc="5" dirty="0">
                <a:solidFill>
                  <a:srgbClr val="575D60"/>
                </a:solidFill>
                <a:latin typeface="Verdana"/>
                <a:cs typeface="Verdana"/>
              </a:rPr>
              <a:t>Schutz vor </a:t>
            </a:r>
            <a:r>
              <a:rPr sz="2950" b="1" spc="10" dirty="0">
                <a:solidFill>
                  <a:srgbClr val="575D60"/>
                </a:solidFill>
                <a:latin typeface="Verdana"/>
                <a:cs typeface="Verdana"/>
              </a:rPr>
              <a:t>unbefugtem </a:t>
            </a:r>
            <a:r>
              <a:rPr sz="2950" b="1" spc="5" dirty="0">
                <a:solidFill>
                  <a:srgbClr val="575D60"/>
                </a:solidFill>
                <a:latin typeface="Verdana"/>
                <a:cs typeface="Verdana"/>
              </a:rPr>
              <a:t>Zugriff</a:t>
            </a:r>
            <a:r>
              <a:rPr sz="2950" b="1" spc="45" dirty="0">
                <a:solidFill>
                  <a:srgbClr val="575D60"/>
                </a:solidFill>
                <a:latin typeface="Verdana"/>
                <a:cs typeface="Verdana"/>
              </a:rPr>
              <a:t> </a:t>
            </a:r>
            <a:r>
              <a:rPr sz="2950" dirty="0">
                <a:solidFill>
                  <a:srgbClr val="7E8487"/>
                </a:solidFill>
                <a:latin typeface="Verdana"/>
                <a:cs typeface="Verdana"/>
              </a:rPr>
              <a:t>(Verschlüsselung/Kryptologie)</a:t>
            </a:r>
            <a:endParaRPr sz="29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/>
          </a:stretch>
        </a:blipFill>
      </a:spPr>
      <a:bodyPr wrap="square" lIns="0" tIns="0" rIns="0" bIns="0" rtlCol="0"/>
      <a:lstStyle>
        <a:defPPr>
          <a:defRPr/>
        </a:defPPr>
      </a:lst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2376</Words>
  <Application>Microsoft Office PowerPoint</Application>
  <PresentationFormat>Benutzerdefiniert</PresentationFormat>
  <Paragraphs>1230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6" baseType="lpstr">
      <vt:lpstr>Arial Unicode MS</vt:lpstr>
      <vt:lpstr>Arial</vt:lpstr>
      <vt:lpstr>Arial Black</vt:lpstr>
      <vt:lpstr>Calibri</vt:lpstr>
      <vt:lpstr>Cambria Math</vt:lpstr>
      <vt:lpstr>Corbel</vt:lpstr>
      <vt:lpstr>Courier New</vt:lpstr>
      <vt:lpstr>Credit Suisse Type Light</vt:lpstr>
      <vt:lpstr>Tahoma</vt:lpstr>
      <vt:lpstr>Times New Roman</vt:lpstr>
      <vt:lpstr>Verdana</vt:lpstr>
      <vt:lpstr>Wingdings</vt:lpstr>
      <vt:lpstr>Office Theme</vt:lpstr>
      <vt:lpstr>Modul 114</vt:lpstr>
      <vt:lpstr>Modulidentifikation Modul 114</vt:lpstr>
      <vt:lpstr>Lernziele</vt:lpstr>
      <vt:lpstr>Was versteht man unter Codierung?</vt:lpstr>
      <vt:lpstr>Eindeutigkeit - Eineindeutigkeit</vt:lpstr>
      <vt:lpstr>Beispiele von Codierung?</vt:lpstr>
      <vt:lpstr>Beispiele von Codierung?</vt:lpstr>
      <vt:lpstr>Definition des Begriffs «CODE»</vt:lpstr>
      <vt:lpstr>Welche Anforderungen können an einen Code gestellt werden?</vt:lpstr>
      <vt:lpstr>Datenverarbeitung</vt:lpstr>
      <vt:lpstr>Binärcode</vt:lpstr>
      <vt:lpstr>Hex, Oktal, Dec, 2er-Potenzen</vt:lpstr>
      <vt:lpstr>Zeichenvorrat beim Binär-Code</vt:lpstr>
      <vt:lpstr>Zeichenvorrat beim Binär-Code (Lösung)</vt:lpstr>
      <vt:lpstr>Umrechnen von Werten in unterschiedlichen Systemen</vt:lpstr>
      <vt:lpstr>Anwendungsbeispiel: Umrechnen</vt:lpstr>
      <vt:lpstr>ASCII-Codierung</vt:lpstr>
      <vt:lpstr>ASCII-Codierung</vt:lpstr>
      <vt:lpstr>ASCII-Codierung: Lochkarte</vt:lpstr>
      <vt:lpstr>ASCII-Codierung: Lochkarte</vt:lpstr>
      <vt:lpstr>Aufgabe</vt:lpstr>
      <vt:lpstr>Aufgabe</vt:lpstr>
      <vt:lpstr>Was ist ein Paritätsbit?</vt:lpstr>
      <vt:lpstr>Fehler korrigierender Code</vt:lpstr>
      <vt:lpstr>Wie viele Bits sind nötig?</vt:lpstr>
      <vt:lpstr>Wie viele Bits sind nötig? (Lösung)</vt:lpstr>
      <vt:lpstr>Redundanz</vt:lpstr>
      <vt:lpstr>Redundanz</vt:lpstr>
      <vt:lpstr>Redundanz (Lösung)</vt:lpstr>
      <vt:lpstr>Hammingdistanz</vt:lpstr>
      <vt:lpstr>Hamming-Code    -&gt; Codieren</vt:lpstr>
      <vt:lpstr>Hamming-Code    -&gt; Decodieren (Fehler-Erkennung / Fehler Behebung)</vt:lpstr>
      <vt:lpstr>Vielen Dank für Ihre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 114</dc:title>
  <dc:creator>admin</dc:creator>
  <cp:lastModifiedBy>admin</cp:lastModifiedBy>
  <cp:revision>62</cp:revision>
  <dcterms:created xsi:type="dcterms:W3CDTF">2019-08-16T18:26:59Z</dcterms:created>
  <dcterms:modified xsi:type="dcterms:W3CDTF">2019-09-21T09:14:54Z</dcterms:modified>
</cp:coreProperties>
</file>